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4" r:id="rId1"/>
  </p:sldMasterIdLst>
  <p:notesMasterIdLst>
    <p:notesMasterId r:id="rId28"/>
  </p:notesMasterIdLst>
  <p:sldIdLst>
    <p:sldId id="256" r:id="rId2"/>
    <p:sldId id="257" r:id="rId3"/>
    <p:sldId id="258" r:id="rId4"/>
    <p:sldId id="271" r:id="rId5"/>
    <p:sldId id="259" r:id="rId6"/>
    <p:sldId id="283" r:id="rId7"/>
    <p:sldId id="282" r:id="rId8"/>
    <p:sldId id="261" r:id="rId9"/>
    <p:sldId id="262" r:id="rId10"/>
    <p:sldId id="270" r:id="rId11"/>
    <p:sldId id="275" r:id="rId12"/>
    <p:sldId id="269" r:id="rId13"/>
    <p:sldId id="284" r:id="rId14"/>
    <p:sldId id="285" r:id="rId15"/>
    <p:sldId id="286" r:id="rId16"/>
    <p:sldId id="287" r:id="rId17"/>
    <p:sldId id="264" r:id="rId18"/>
    <p:sldId id="281" r:id="rId19"/>
    <p:sldId id="276" r:id="rId20"/>
    <p:sldId id="277" r:id="rId21"/>
    <p:sldId id="278" r:id="rId22"/>
    <p:sldId id="268" r:id="rId23"/>
    <p:sldId id="272" r:id="rId24"/>
    <p:sldId id="279" r:id="rId25"/>
    <p:sldId id="273" r:id="rId26"/>
    <p:sldId id="274" r:id="rId27"/>
  </p:sldIdLst>
  <p:sldSz cx="9144000" cy="5143500" type="screen16x9"/>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3427" autoAdjust="0"/>
    <p:restoredTop sz="94660"/>
  </p:normalViewPr>
  <p:slideViewPr>
    <p:cSldViewPr>
      <p:cViewPr varScale="1">
        <p:scale>
          <a:sx n="147" d="100"/>
          <a:sy n="147" d="100"/>
        </p:scale>
        <p:origin x="-690" y="-96"/>
      </p:cViewPr>
      <p:guideLst>
        <p:guide orient="horz" pos="162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 name="Shape 3"/>
          <p:cNvSpPr txBox="1">
            <a:spLocks noGrp="1"/>
          </p:cNvSpPr>
          <p:nvPr>
            <p:ph type="body" idx="1"/>
          </p:nvPr>
        </p:nvSpPr>
        <p:spPr>
          <a:xfrm>
            <a:off x="685800" y="4343400"/>
            <a:ext cx="5486399" cy="4114800"/>
          </a:xfrm>
          <a:prstGeom prst="rect">
            <a:avLst/>
          </a:prstGeom>
        </p:spPr>
        <p:txBody>
          <a:bodyPr lIns="91425" tIns="91425" rIns="91425" bIns="91425"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a:endParaRPr/>
          </a:p>
        </p:txBody>
      </p:sp>
    </p:spTree>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
        <p:cNvGrpSpPr/>
        <p:nvPr/>
      </p:nvGrpSpPr>
      <p:grpSpPr>
        <a:xfrm>
          <a:off x="0" y="0"/>
          <a:ext cx="0" cy="0"/>
          <a:chOff x="0" y="0"/>
          <a:chExt cx="0" cy="0"/>
        </a:xfrm>
      </p:grpSpPr>
      <p:sp>
        <p:nvSpPr>
          <p:cNvPr id="44" name="Shape 4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5" name="Shape 4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3" name="Shape 9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3" name="Shape 9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3" name="Shape 9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Shape 11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7" name="Shape 11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
        <p:cNvGrpSpPr/>
        <p:nvPr/>
      </p:nvGrpSpPr>
      <p:grpSpPr>
        <a:xfrm>
          <a:off x="0" y="0"/>
          <a:ext cx="0" cy="0"/>
          <a:chOff x="0" y="0"/>
          <a:chExt cx="0" cy="0"/>
        </a:xfrm>
      </p:grpSpPr>
      <p:sp>
        <p:nvSpPr>
          <p:cNvPr id="50" name="Shape 5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1" name="Shape 5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Shape 5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7" name="Shape 5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Shape 6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3" name="Shape 6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Shape 6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3" name="Shape 6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Shape 7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5" name="Shape 7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Shape 8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1" name="Shape 8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3" name="Shape 9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3" name="Shape 9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4012427"/>
            <a:ext cx="8629650" cy="1786"/>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9" name="Title 28"/>
          <p:cNvSpPr>
            <a:spLocks noGrp="1"/>
          </p:cNvSpPr>
          <p:nvPr>
            <p:ph type="ctrTitle"/>
          </p:nvPr>
        </p:nvSpPr>
        <p:spPr>
          <a:xfrm>
            <a:off x="381000" y="3640059"/>
            <a:ext cx="8458200" cy="916781"/>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2914650"/>
            <a:ext cx="8458200" cy="6858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B41ABA4E-CD72-497B-97AA-7213B3980F60}" type="datetimeFigureOut">
              <a:rPr lang="en-US" smtClean="0"/>
              <a:pPr/>
              <a:t>2/25/2014</a:t>
            </a:fld>
            <a:endParaRPr lang="en-US" dirty="0"/>
          </a:p>
        </p:txBody>
      </p:sp>
      <p:sp>
        <p:nvSpPr>
          <p:cNvPr id="2" name="Footer Placeholder 1"/>
          <p:cNvSpPr>
            <a:spLocks noGrp="1"/>
          </p:cNvSpPr>
          <p:nvPr>
            <p:ph type="ftr" sz="quarter" idx="11"/>
          </p:nvPr>
        </p:nvSpPr>
        <p:spPr/>
        <p:txBody>
          <a:bodyPr/>
          <a:lstStyle/>
          <a:p>
            <a:endParaRPr kumimoji="0" lang="en-US" dirty="0"/>
          </a:p>
        </p:txBody>
      </p:sp>
      <p:sp>
        <p:nvSpPr>
          <p:cNvPr id="15" name="Slide Number Placeholder 14"/>
          <p:cNvSpPr>
            <a:spLocks noGrp="1"/>
          </p:cNvSpPr>
          <p:nvPr>
            <p:ph type="sldNum" sz="quarter" idx="12"/>
          </p:nvPr>
        </p:nvSpPr>
        <p:spPr>
          <a:xfrm>
            <a:off x="8229600" y="4855464"/>
            <a:ext cx="758952" cy="185166"/>
          </a:xfrm>
        </p:spPr>
        <p:txBody>
          <a:bodyPr/>
          <a:lstStyle/>
          <a:p>
            <a:fld id="{D2E57653-3E58-4892-A7ED-712530ACC680}" type="slidenum">
              <a:rPr kumimoji="0" lang="en-US" smtClean="0"/>
              <a:pPr/>
              <a:t>‹#›</a:t>
            </a:fld>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41ABA4E-CD72-497B-97AA-7213B3980F60}" type="datetimeFigureOut">
              <a:rPr lang="en-US" smtClean="0"/>
              <a:pPr/>
              <a:t>2/25/2014</a:t>
            </a:fld>
            <a:endParaRPr lang="en-US" dirty="0"/>
          </a:p>
        </p:txBody>
      </p:sp>
      <p:sp>
        <p:nvSpPr>
          <p:cNvPr id="5" name="Footer Placeholder 4"/>
          <p:cNvSpPr>
            <a:spLocks noGrp="1"/>
          </p:cNvSpPr>
          <p:nvPr>
            <p:ph type="ftr" sz="quarter" idx="11"/>
          </p:nvPr>
        </p:nvSpPr>
        <p:spPr/>
        <p:txBody>
          <a:bodyPr/>
          <a:lstStyle/>
          <a:p>
            <a:endParaRPr kumimoji="0" lang="en-US" dirty="0"/>
          </a:p>
        </p:txBody>
      </p:sp>
      <p:sp>
        <p:nvSpPr>
          <p:cNvPr id="6" name="Slide Number Placeholder 5"/>
          <p:cNvSpPr>
            <a:spLocks noGrp="1"/>
          </p:cNvSpPr>
          <p:nvPr>
            <p:ph type="sldNum" sz="quarter" idx="12"/>
          </p:nvPr>
        </p:nvSpPr>
        <p:spPr/>
        <p:txBody>
          <a:bodyPr/>
          <a:lstStyle/>
          <a:p>
            <a:fld id="{D2E57653-3E58-4892-A7ED-712530ACC680}" type="slidenum">
              <a:rPr kumimoji="0" lang="en-US" smtClean="0"/>
              <a:pPr/>
              <a:t>‹#›</a:t>
            </a:fld>
            <a:endParaRPr kumimoji="0"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411957"/>
            <a:ext cx="1828800" cy="4388644"/>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411957"/>
            <a:ext cx="6248400" cy="438864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41ABA4E-CD72-497B-97AA-7213B3980F60}" type="datetimeFigureOut">
              <a:rPr lang="en-US" smtClean="0"/>
              <a:pPr/>
              <a:t>2/25/2014</a:t>
            </a:fld>
            <a:endParaRPr lang="en-US" dirty="0"/>
          </a:p>
        </p:txBody>
      </p:sp>
      <p:sp>
        <p:nvSpPr>
          <p:cNvPr id="5" name="Footer Placeholder 4"/>
          <p:cNvSpPr>
            <a:spLocks noGrp="1"/>
          </p:cNvSpPr>
          <p:nvPr>
            <p:ph type="ftr" sz="quarter" idx="11"/>
          </p:nvPr>
        </p:nvSpPr>
        <p:spPr/>
        <p:txBody>
          <a:bodyPr/>
          <a:lstStyle/>
          <a:p>
            <a:endParaRPr kumimoji="0" lang="en-US" dirty="0"/>
          </a:p>
        </p:txBody>
      </p:sp>
      <p:sp>
        <p:nvSpPr>
          <p:cNvPr id="6" name="Slide Number Placeholder 5"/>
          <p:cNvSpPr>
            <a:spLocks noGrp="1"/>
          </p:cNvSpPr>
          <p:nvPr>
            <p:ph type="sldNum" sz="quarter" idx="12"/>
          </p:nvPr>
        </p:nvSpPr>
        <p:spPr/>
        <p:txBody>
          <a:bodyPr/>
          <a:lstStyle/>
          <a:p>
            <a:fld id="{D2E57653-3E58-4892-A7ED-712530ACC680}" type="slidenum">
              <a:rPr kumimoji="0" lang="en-US" smtClean="0"/>
              <a:pPr/>
              <a:t>‹#›</a:t>
            </a:fld>
            <a:endParaRPr kumimoji="0"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5"/>
        <p:cNvGrpSpPr/>
        <p:nvPr/>
      </p:nvGrpSpPr>
      <p:grpSpPr>
        <a:xfrm>
          <a:off x="0" y="0"/>
          <a:ext cx="0" cy="0"/>
          <a:chOff x="0" y="0"/>
          <a:chExt cx="0" cy="0"/>
        </a:xfrm>
      </p:grpSpPr>
      <p:sp>
        <p:nvSpPr>
          <p:cNvPr id="17" name="Shape 17"/>
          <p:cNvSpPr txBox="1">
            <a:spLocks noGrp="1"/>
          </p:cNvSpPr>
          <p:nvPr>
            <p:ph type="body" idx="1"/>
          </p:nvPr>
        </p:nvSpPr>
        <p:spPr>
          <a:xfrm>
            <a:off x="457200" y="1244242"/>
            <a:ext cx="8229600" cy="3630300"/>
          </a:xfrm>
          <a:prstGeom prst="rect">
            <a:avLst/>
          </a:prstGeom>
        </p:spPr>
        <p:txBody>
          <a:bodyPr lIns="91425" tIns="91425" rIns="91425" bIns="91425" anchor="t"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20" name="Shape 20"/>
          <p:cNvSpPr txBox="1">
            <a:spLocks noGrp="1"/>
          </p:cNvSpPr>
          <p:nvPr>
            <p:ph type="title"/>
          </p:nvPr>
        </p:nvSpPr>
        <p:spPr>
          <a:xfrm>
            <a:off x="457200" y="205978"/>
            <a:ext cx="8229600" cy="994200"/>
          </a:xfrm>
          <a:prstGeom prst="rect">
            <a:avLst/>
          </a:prstGeom>
        </p:spPr>
        <p:txBody>
          <a:bodyPr lIns="91425" tIns="91425" rIns="91425" bIns="91425" anchor="b"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B41ABA4E-CD72-497B-97AA-7213B3980F60}" type="datetimeFigureOut">
              <a:rPr lang="en-US" smtClean="0"/>
              <a:pPr/>
              <a:t>2/25/2014</a:t>
            </a:fld>
            <a:endParaRPr lang="en-US" dirty="0"/>
          </a:p>
        </p:txBody>
      </p:sp>
      <p:sp>
        <p:nvSpPr>
          <p:cNvPr id="19" name="Footer Placeholder 18"/>
          <p:cNvSpPr>
            <a:spLocks noGrp="1"/>
          </p:cNvSpPr>
          <p:nvPr>
            <p:ph type="ftr" sz="quarter" idx="11"/>
          </p:nvPr>
        </p:nvSpPr>
        <p:spPr>
          <a:xfrm>
            <a:off x="3581400" y="57150"/>
            <a:ext cx="2895600" cy="216694"/>
          </a:xfrm>
        </p:spPr>
        <p:txBody>
          <a:bodyPr/>
          <a:lstStyle/>
          <a:p>
            <a:endParaRPr kumimoji="0" lang="en-US" dirty="0"/>
          </a:p>
        </p:txBody>
      </p:sp>
      <p:sp>
        <p:nvSpPr>
          <p:cNvPr id="16" name="Slide Number Placeholder 15"/>
          <p:cNvSpPr>
            <a:spLocks noGrp="1"/>
          </p:cNvSpPr>
          <p:nvPr>
            <p:ph type="sldNum" sz="quarter" idx="12"/>
          </p:nvPr>
        </p:nvSpPr>
        <p:spPr>
          <a:xfrm>
            <a:off x="8229600" y="4855464"/>
            <a:ext cx="758952" cy="185166"/>
          </a:xfrm>
        </p:spPr>
        <p:txBody>
          <a:bodyPr/>
          <a:lstStyle/>
          <a:p>
            <a:fld id="{D2E57653-3E58-4892-A7ED-712530ACC680}" type="slidenum">
              <a:rPr kumimoji="0" lang="en-US" smtClean="0"/>
              <a:pPr/>
              <a:t>‹#›</a:t>
            </a:fld>
            <a:endParaRPr kumimoji="0"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2583677"/>
            <a:ext cx="8629650" cy="1786"/>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6" name="Text Placeholder 5"/>
          <p:cNvSpPr>
            <a:spLocks noGrp="1"/>
          </p:cNvSpPr>
          <p:nvPr>
            <p:ph type="body" idx="1"/>
          </p:nvPr>
        </p:nvSpPr>
        <p:spPr>
          <a:xfrm>
            <a:off x="381000" y="1257300"/>
            <a:ext cx="8458200" cy="9144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B41ABA4E-CD72-497B-97AA-7213B3980F60}" type="datetimeFigureOut">
              <a:rPr lang="en-US" smtClean="0"/>
              <a:pPr/>
              <a:t>2/25/2014</a:t>
            </a:fld>
            <a:endParaRPr lang="en-US" dirty="0"/>
          </a:p>
        </p:txBody>
      </p:sp>
      <p:sp>
        <p:nvSpPr>
          <p:cNvPr id="11" name="Footer Placeholder 10"/>
          <p:cNvSpPr>
            <a:spLocks noGrp="1"/>
          </p:cNvSpPr>
          <p:nvPr>
            <p:ph type="ftr" sz="quarter" idx="11"/>
          </p:nvPr>
        </p:nvSpPr>
        <p:spPr/>
        <p:txBody>
          <a:bodyPr/>
          <a:lstStyle/>
          <a:p>
            <a:endParaRPr kumimoji="0" lang="en-US" dirty="0"/>
          </a:p>
        </p:txBody>
      </p:sp>
      <p:sp>
        <p:nvSpPr>
          <p:cNvPr id="16" name="Slide Number Placeholder 15"/>
          <p:cNvSpPr>
            <a:spLocks noGrp="1"/>
          </p:cNvSpPr>
          <p:nvPr>
            <p:ph type="sldNum" sz="quarter" idx="12"/>
          </p:nvPr>
        </p:nvSpPr>
        <p:spPr/>
        <p:txBody>
          <a:bodyPr/>
          <a:lstStyle/>
          <a:p>
            <a:fld id="{D2E57653-3E58-4892-A7ED-712530ACC680}" type="slidenum">
              <a:rPr kumimoji="0" lang="en-US" smtClean="0"/>
              <a:pPr/>
              <a:t>‹#›</a:t>
            </a:fld>
            <a:endParaRPr kumimoji="0" lang="en-US" dirty="0"/>
          </a:p>
        </p:txBody>
      </p:sp>
      <p:sp>
        <p:nvSpPr>
          <p:cNvPr id="8" name="Title 7"/>
          <p:cNvSpPr>
            <a:spLocks noGrp="1"/>
          </p:cNvSpPr>
          <p:nvPr>
            <p:ph type="title"/>
          </p:nvPr>
        </p:nvSpPr>
        <p:spPr>
          <a:xfrm>
            <a:off x="180475" y="2210314"/>
            <a:ext cx="8686800" cy="888619"/>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342900"/>
            <a:ext cx="8686800" cy="630936"/>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200150"/>
            <a:ext cx="4191000" cy="35433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200150"/>
            <a:ext cx="4343400" cy="35433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B41ABA4E-CD72-497B-97AA-7213B3980F60}" type="datetimeFigureOut">
              <a:rPr lang="en-US" smtClean="0"/>
              <a:pPr/>
              <a:t>2/25/2014</a:t>
            </a:fld>
            <a:endParaRPr lang="en-US" dirty="0"/>
          </a:p>
        </p:txBody>
      </p:sp>
      <p:sp>
        <p:nvSpPr>
          <p:cNvPr id="10" name="Footer Placeholder 9"/>
          <p:cNvSpPr>
            <a:spLocks noGrp="1"/>
          </p:cNvSpPr>
          <p:nvPr>
            <p:ph type="ftr" sz="quarter" idx="11"/>
          </p:nvPr>
        </p:nvSpPr>
        <p:spPr/>
        <p:txBody>
          <a:bodyPr/>
          <a:lstStyle/>
          <a:p>
            <a:endParaRPr kumimoji="0" lang="en-US" dirty="0"/>
          </a:p>
        </p:txBody>
      </p:sp>
      <p:sp>
        <p:nvSpPr>
          <p:cNvPr id="31" name="Slide Number Placeholder 30"/>
          <p:cNvSpPr>
            <a:spLocks noGrp="1"/>
          </p:cNvSpPr>
          <p:nvPr>
            <p:ph type="sldNum" sz="quarter" idx="12"/>
          </p:nvPr>
        </p:nvSpPr>
        <p:spPr/>
        <p:txBody>
          <a:bodyPr/>
          <a:lstStyle/>
          <a:p>
            <a:fld id="{D2E57653-3E58-4892-A7ED-712530ACC680}" type="slidenum">
              <a:rPr kumimoji="0" lang="en-US" smtClean="0"/>
              <a:pPr/>
              <a:t>‹#›</a:t>
            </a:fld>
            <a:endParaRPr kumimoji="0"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4057650"/>
            <a:ext cx="8610600" cy="661988"/>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500062"/>
            <a:ext cx="4290556" cy="47982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6" y="500062"/>
            <a:ext cx="4292241" cy="47982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987028"/>
            <a:ext cx="4290556" cy="2956322"/>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987028"/>
            <a:ext cx="4288536" cy="2956322"/>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B41ABA4E-CD72-497B-97AA-7213B3980F60}" type="datetimeFigureOut">
              <a:rPr lang="en-US" smtClean="0"/>
              <a:pPr/>
              <a:t>2/25/2014</a:t>
            </a:fld>
            <a:endParaRPr lang="en-US" dirty="0"/>
          </a:p>
        </p:txBody>
      </p:sp>
      <p:sp>
        <p:nvSpPr>
          <p:cNvPr id="6" name="Footer Placeholder 5"/>
          <p:cNvSpPr>
            <a:spLocks noGrp="1"/>
          </p:cNvSpPr>
          <p:nvPr>
            <p:ph type="ftr" sz="quarter" idx="11"/>
          </p:nvPr>
        </p:nvSpPr>
        <p:spPr/>
        <p:txBody>
          <a:bodyPr/>
          <a:lstStyle/>
          <a:p>
            <a:endParaRPr kumimoji="0" lang="en-US" dirty="0"/>
          </a:p>
        </p:txBody>
      </p:sp>
      <p:sp>
        <p:nvSpPr>
          <p:cNvPr id="7" name="Slide Number Placeholder 6"/>
          <p:cNvSpPr>
            <a:spLocks noGrp="1"/>
          </p:cNvSpPr>
          <p:nvPr>
            <p:ph type="sldNum" sz="quarter" idx="12"/>
          </p:nvPr>
        </p:nvSpPr>
        <p:spPr>
          <a:xfrm>
            <a:off x="8229600" y="4857750"/>
            <a:ext cx="762000" cy="185166"/>
          </a:xfrm>
        </p:spPr>
        <p:txBody>
          <a:bodyPr/>
          <a:lstStyle/>
          <a:p>
            <a:fld id="{D2E57653-3E58-4892-A7ED-712530ACC680}" type="slidenum">
              <a:rPr kumimoji="0" lang="en-US" smtClean="0"/>
              <a:pPr/>
              <a:t>‹#›</a:t>
            </a:fld>
            <a:endParaRPr kumimoji="0" lang="en-US" dirty="0"/>
          </a:p>
        </p:txBody>
      </p:sp>
      <p:sp>
        <p:nvSpPr>
          <p:cNvPr id="11" name="Straight Connector 10"/>
          <p:cNvSpPr>
            <a:spLocks noChangeShapeType="1"/>
          </p:cNvSpPr>
          <p:nvPr/>
        </p:nvSpPr>
        <p:spPr bwMode="auto">
          <a:xfrm>
            <a:off x="514350" y="4514850"/>
            <a:ext cx="8629650" cy="1786"/>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342900"/>
            <a:ext cx="8686800" cy="630936"/>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B41ABA4E-CD72-497B-97AA-7213B3980F60}" type="datetimeFigureOut">
              <a:rPr lang="en-US" smtClean="0"/>
              <a:pPr/>
              <a:t>2/25/2014</a:t>
            </a:fld>
            <a:endParaRPr lang="en-US" dirty="0"/>
          </a:p>
        </p:txBody>
      </p:sp>
      <p:sp>
        <p:nvSpPr>
          <p:cNvPr id="21" name="Footer Placeholder 20"/>
          <p:cNvSpPr>
            <a:spLocks noGrp="1"/>
          </p:cNvSpPr>
          <p:nvPr>
            <p:ph type="ftr" sz="quarter" idx="11"/>
          </p:nvPr>
        </p:nvSpPr>
        <p:spPr/>
        <p:txBody>
          <a:bodyPr/>
          <a:lstStyle/>
          <a:p>
            <a:endParaRPr kumimoji="0" lang="en-US" dirty="0"/>
          </a:p>
        </p:txBody>
      </p:sp>
      <p:sp>
        <p:nvSpPr>
          <p:cNvPr id="6" name="Slide Number Placeholder 5"/>
          <p:cNvSpPr>
            <a:spLocks noGrp="1"/>
          </p:cNvSpPr>
          <p:nvPr>
            <p:ph type="sldNum" sz="quarter" idx="12"/>
          </p:nvPr>
        </p:nvSpPr>
        <p:spPr/>
        <p:txBody>
          <a:bodyPr/>
          <a:lstStyle/>
          <a:p>
            <a:fld id="{D2E57653-3E58-4892-A7ED-712530ACC680}" type="slidenum">
              <a:rPr kumimoji="0" lang="en-US" smtClean="0"/>
              <a:pPr/>
              <a:t>‹#›</a:t>
            </a:fld>
            <a:endParaRPr kumimoji="0"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B41ABA4E-CD72-497B-97AA-7213B3980F60}" type="datetimeFigureOut">
              <a:rPr lang="en-US" smtClean="0"/>
              <a:pPr/>
              <a:t>2/25/2014</a:t>
            </a:fld>
            <a:endParaRPr lang="en-US" dirty="0"/>
          </a:p>
        </p:txBody>
      </p:sp>
      <p:sp>
        <p:nvSpPr>
          <p:cNvPr id="24" name="Footer Placeholder 23"/>
          <p:cNvSpPr>
            <a:spLocks noGrp="1"/>
          </p:cNvSpPr>
          <p:nvPr>
            <p:ph type="ftr" sz="quarter" idx="11"/>
          </p:nvPr>
        </p:nvSpPr>
        <p:spPr/>
        <p:txBody>
          <a:bodyPr/>
          <a:lstStyle/>
          <a:p>
            <a:endParaRPr kumimoji="0" lang="en-US" dirty="0"/>
          </a:p>
        </p:txBody>
      </p:sp>
      <p:sp>
        <p:nvSpPr>
          <p:cNvPr id="7" name="Slide Number Placeholder 6"/>
          <p:cNvSpPr>
            <a:spLocks noGrp="1"/>
          </p:cNvSpPr>
          <p:nvPr>
            <p:ph type="sldNum" sz="quarter" idx="12"/>
          </p:nvPr>
        </p:nvSpPr>
        <p:spPr/>
        <p:txBody>
          <a:bodyPr/>
          <a:lstStyle/>
          <a:p>
            <a:fld id="{D2E57653-3E58-4892-A7ED-712530ACC680}" type="slidenum">
              <a:rPr kumimoji="0" lang="en-US" smtClean="0"/>
              <a:pPr/>
              <a:t>‹#›</a:t>
            </a:fld>
            <a:endParaRPr kumimoji="0"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4386838"/>
            <a:ext cx="8629650" cy="1786"/>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Title 11"/>
          <p:cNvSpPr>
            <a:spLocks noGrp="1"/>
          </p:cNvSpPr>
          <p:nvPr>
            <p:ph type="title"/>
          </p:nvPr>
        </p:nvSpPr>
        <p:spPr>
          <a:xfrm>
            <a:off x="457200" y="4114800"/>
            <a:ext cx="8458200" cy="390525"/>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1" y="457200"/>
            <a:ext cx="3008313" cy="360045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457200"/>
            <a:ext cx="5340350" cy="360045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B41ABA4E-CD72-497B-97AA-7213B3980F60}" type="datetimeFigureOut">
              <a:rPr lang="en-US" smtClean="0"/>
              <a:pPr/>
              <a:t>2/25/2014</a:t>
            </a:fld>
            <a:endParaRPr lang="en-US" dirty="0"/>
          </a:p>
        </p:txBody>
      </p:sp>
      <p:sp>
        <p:nvSpPr>
          <p:cNvPr id="29" name="Footer Placeholder 28"/>
          <p:cNvSpPr>
            <a:spLocks noGrp="1"/>
          </p:cNvSpPr>
          <p:nvPr>
            <p:ph type="ftr" sz="quarter" idx="11"/>
          </p:nvPr>
        </p:nvSpPr>
        <p:spPr/>
        <p:txBody>
          <a:bodyPr/>
          <a:lstStyle/>
          <a:p>
            <a:endParaRPr kumimoji="0" lang="en-US" dirty="0"/>
          </a:p>
        </p:txBody>
      </p:sp>
      <p:sp>
        <p:nvSpPr>
          <p:cNvPr id="7" name="Slide Number Placeholder 6"/>
          <p:cNvSpPr>
            <a:spLocks noGrp="1"/>
          </p:cNvSpPr>
          <p:nvPr>
            <p:ph type="sldNum" sz="quarter" idx="12"/>
          </p:nvPr>
        </p:nvSpPr>
        <p:spPr/>
        <p:txBody>
          <a:bodyPr/>
          <a:lstStyle/>
          <a:p>
            <a:fld id="{D2E57653-3E58-4892-A7ED-712530ACC680}" type="slidenum">
              <a:rPr kumimoji="0" lang="en-US" smtClean="0"/>
              <a:pPr/>
              <a:t>‹#›</a:t>
            </a:fld>
            <a:endParaRPr kumimoji="0"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462476"/>
            <a:ext cx="5029200" cy="27432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dirty="0" smtClean="0"/>
              <a:t>Click icon to add picture</a:t>
            </a:r>
            <a:endParaRPr kumimoji="0" lang="en-US" dirty="0"/>
          </a:p>
        </p:txBody>
      </p:sp>
      <p:sp>
        <p:nvSpPr>
          <p:cNvPr id="7" name="Date Placeholder 6"/>
          <p:cNvSpPr>
            <a:spLocks noGrp="1"/>
          </p:cNvSpPr>
          <p:nvPr>
            <p:ph type="dt" sz="half" idx="10"/>
          </p:nvPr>
        </p:nvSpPr>
        <p:spPr/>
        <p:txBody>
          <a:bodyPr/>
          <a:lstStyle/>
          <a:p>
            <a:fld id="{B41ABA4E-CD72-497B-97AA-7213B3980F60}" type="datetimeFigureOut">
              <a:rPr lang="en-US" smtClean="0"/>
              <a:pPr/>
              <a:t>2/25/2014</a:t>
            </a:fld>
            <a:endParaRPr lang="en-US" dirty="0"/>
          </a:p>
        </p:txBody>
      </p:sp>
      <p:sp>
        <p:nvSpPr>
          <p:cNvPr id="5" name="Footer Placeholder 4"/>
          <p:cNvSpPr>
            <a:spLocks noGrp="1"/>
          </p:cNvSpPr>
          <p:nvPr>
            <p:ph type="ftr" sz="quarter" idx="11"/>
          </p:nvPr>
        </p:nvSpPr>
        <p:spPr/>
        <p:txBody>
          <a:bodyPr/>
          <a:lstStyle/>
          <a:p>
            <a:endParaRPr kumimoji="0" lang="en-US" dirty="0"/>
          </a:p>
        </p:txBody>
      </p:sp>
      <p:sp>
        <p:nvSpPr>
          <p:cNvPr id="31" name="Slide Number Placeholder 30"/>
          <p:cNvSpPr>
            <a:spLocks noGrp="1"/>
          </p:cNvSpPr>
          <p:nvPr>
            <p:ph type="sldNum" sz="quarter" idx="12"/>
          </p:nvPr>
        </p:nvSpPr>
        <p:spPr/>
        <p:txBody>
          <a:bodyPr/>
          <a:lstStyle/>
          <a:p>
            <a:fld id="{D2E57653-3E58-4892-A7ED-712530ACC680}" type="slidenum">
              <a:rPr kumimoji="0" lang="en-US" smtClean="0"/>
              <a:pPr/>
              <a:t>‹#›</a:t>
            </a:fld>
            <a:endParaRPr kumimoji="0" lang="en-US" dirty="0"/>
          </a:p>
        </p:txBody>
      </p:sp>
      <p:sp>
        <p:nvSpPr>
          <p:cNvPr id="17" name="Title 16"/>
          <p:cNvSpPr>
            <a:spLocks noGrp="1"/>
          </p:cNvSpPr>
          <p:nvPr>
            <p:ph type="title"/>
          </p:nvPr>
        </p:nvSpPr>
        <p:spPr>
          <a:xfrm>
            <a:off x="381000" y="3745320"/>
            <a:ext cx="5867400" cy="391716"/>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4149913"/>
            <a:ext cx="5867400" cy="576263"/>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788174"/>
            <a:ext cx="8629650" cy="1786"/>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8" name="Text Placeholder 7"/>
          <p:cNvSpPr>
            <a:spLocks noGrp="1"/>
          </p:cNvSpPr>
          <p:nvPr>
            <p:ph type="body" idx="1"/>
          </p:nvPr>
        </p:nvSpPr>
        <p:spPr>
          <a:xfrm>
            <a:off x="304800" y="1165622"/>
            <a:ext cx="8686800" cy="339447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57150"/>
            <a:ext cx="2514600" cy="216694"/>
          </a:xfrm>
          <a:prstGeom prst="rect">
            <a:avLst/>
          </a:prstGeom>
        </p:spPr>
        <p:txBody>
          <a:bodyPr vert="horz"/>
          <a:lstStyle>
            <a:lvl1pPr algn="l" eaLnBrk="1" latinLnBrk="0" hangingPunct="1">
              <a:defRPr kumimoji="0" sz="1200">
                <a:solidFill>
                  <a:schemeClr val="accent1">
                    <a:shade val="75000"/>
                  </a:schemeClr>
                </a:solidFill>
              </a:defRPr>
            </a:lvl1pPr>
          </a:lstStyle>
          <a:p>
            <a:fld id="{B41ABA4E-CD72-497B-97AA-7213B3980F60}" type="datetimeFigureOut">
              <a:rPr lang="en-US" smtClean="0"/>
              <a:pPr/>
              <a:t>2/25/2014</a:t>
            </a:fld>
            <a:endParaRPr lang="en-US" dirty="0"/>
          </a:p>
        </p:txBody>
      </p:sp>
      <p:sp>
        <p:nvSpPr>
          <p:cNvPr id="28" name="Footer Placeholder 27"/>
          <p:cNvSpPr>
            <a:spLocks noGrp="1"/>
          </p:cNvSpPr>
          <p:nvPr>
            <p:ph type="ftr" sz="quarter" idx="3"/>
          </p:nvPr>
        </p:nvSpPr>
        <p:spPr>
          <a:xfrm>
            <a:off x="3124200" y="57150"/>
            <a:ext cx="3352800" cy="216694"/>
          </a:xfrm>
          <a:prstGeom prst="rect">
            <a:avLst/>
          </a:prstGeom>
        </p:spPr>
        <p:txBody>
          <a:bodyPr vert="horz"/>
          <a:lstStyle>
            <a:lvl1pPr algn="r" eaLnBrk="1" latinLnBrk="0" hangingPunct="1">
              <a:defRPr kumimoji="0" sz="1200">
                <a:solidFill>
                  <a:schemeClr val="accent1">
                    <a:shade val="75000"/>
                  </a:schemeClr>
                </a:solidFill>
              </a:defRPr>
            </a:lvl1pPr>
          </a:lstStyle>
          <a:p>
            <a:endParaRPr kumimoji="0" lang="en-US" dirty="0"/>
          </a:p>
        </p:txBody>
      </p:sp>
      <p:sp>
        <p:nvSpPr>
          <p:cNvPr id="5" name="Slide Number Placeholder 4"/>
          <p:cNvSpPr>
            <a:spLocks noGrp="1"/>
          </p:cNvSpPr>
          <p:nvPr>
            <p:ph type="sldNum" sz="quarter" idx="4"/>
          </p:nvPr>
        </p:nvSpPr>
        <p:spPr>
          <a:xfrm>
            <a:off x="8229600" y="4857751"/>
            <a:ext cx="762000" cy="183356"/>
          </a:xfrm>
          <a:prstGeom prst="rect">
            <a:avLst/>
          </a:prstGeom>
        </p:spPr>
        <p:txBody>
          <a:bodyPr vert="horz"/>
          <a:lstStyle>
            <a:lvl1pPr algn="r" eaLnBrk="1" latinLnBrk="0" hangingPunct="1">
              <a:defRPr kumimoji="0" sz="1200">
                <a:solidFill>
                  <a:schemeClr val="accent1">
                    <a:shade val="75000"/>
                  </a:schemeClr>
                </a:solidFill>
              </a:defRPr>
            </a:lvl1pPr>
          </a:lstStyle>
          <a:p>
            <a:fld id="{D2E57653-3E58-4892-A7ED-712530ACC680}" type="slidenum">
              <a:rPr kumimoji="0" lang="en-US" smtClean="0"/>
              <a:pPr/>
              <a:t>‹#›</a:t>
            </a:fld>
            <a:endParaRPr kumimoji="0" lang="en-US" dirty="0"/>
          </a:p>
        </p:txBody>
      </p:sp>
      <p:sp>
        <p:nvSpPr>
          <p:cNvPr id="10" name="Title Placeholder 9"/>
          <p:cNvSpPr>
            <a:spLocks noGrp="1"/>
          </p:cNvSpPr>
          <p:nvPr>
            <p:ph type="title"/>
          </p:nvPr>
        </p:nvSpPr>
        <p:spPr>
          <a:xfrm>
            <a:off x="304800" y="342900"/>
            <a:ext cx="8686800" cy="62865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788174"/>
            <a:ext cx="8629650" cy="1786"/>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Straight Connector 11"/>
          <p:cNvSpPr>
            <a:spLocks noChangeShapeType="1"/>
          </p:cNvSpPr>
          <p:nvPr/>
        </p:nvSpPr>
        <p:spPr bwMode="auto">
          <a:xfrm>
            <a:off x="514350" y="793490"/>
            <a:ext cx="8629650" cy="1786"/>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Tree>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 id="2147483706" r:id="rId12"/>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hyperlink" Target="http://www.dropoutprevention.org/" TargetMode="External"/><Relationship Id="rId2" Type="http://schemas.openxmlformats.org/officeDocument/2006/relationships/notesSlide" Target="../notesSlides/notesSlide13.xml"/><Relationship Id="rId1" Type="http://schemas.openxmlformats.org/officeDocument/2006/relationships/slideLayout" Target="../slideLayouts/slideLayout12.xml"/><Relationship Id="rId5" Type="http://schemas.openxmlformats.org/officeDocument/2006/relationships/hyperlink" Target="http://www.edtrust.org/" TargetMode="External"/><Relationship Id="rId4" Type="http://schemas.openxmlformats.org/officeDocument/2006/relationships/hyperlink" Target="http://www.gatesfoundation.org/"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hyperlink" Target="http://www.dropoutprevention.org/publications/all-publications-by-title" TargetMode="Externa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0"/>
        <p:cNvGrpSpPr/>
        <p:nvPr/>
      </p:nvGrpSpPr>
      <p:grpSpPr>
        <a:xfrm>
          <a:off x="0" y="0"/>
          <a:ext cx="0" cy="0"/>
          <a:chOff x="0" y="0"/>
          <a:chExt cx="0" cy="0"/>
        </a:xfrm>
      </p:grpSpPr>
      <p:sp>
        <p:nvSpPr>
          <p:cNvPr id="41" name="Shape 41"/>
          <p:cNvSpPr txBox="1">
            <a:spLocks noGrp="1"/>
          </p:cNvSpPr>
          <p:nvPr>
            <p:ph type="ctrTitle"/>
          </p:nvPr>
        </p:nvSpPr>
        <p:spPr>
          <a:prstGeom prst="rect">
            <a:avLst/>
          </a:prstGeom>
        </p:spPr>
        <p:txBody>
          <a:bodyPr lIns="91425" tIns="91425" rIns="91425" bIns="91425" anchor="b" anchorCtr="0">
            <a:noAutofit/>
          </a:bodyPr>
          <a:lstStyle/>
          <a:p>
            <a:pPr>
              <a:buNone/>
            </a:pPr>
            <a:r>
              <a:rPr lang="en" dirty="0"/>
              <a:t>School Dropout Prevention</a:t>
            </a:r>
          </a:p>
        </p:txBody>
      </p:sp>
      <p:sp>
        <p:nvSpPr>
          <p:cNvPr id="42" name="Shape 42"/>
          <p:cNvSpPr txBox="1">
            <a:spLocks noGrp="1"/>
          </p:cNvSpPr>
          <p:nvPr>
            <p:ph type="subTitle" idx="1"/>
          </p:nvPr>
        </p:nvSpPr>
        <p:spPr>
          <a:prstGeom prst="rect">
            <a:avLst/>
          </a:prstGeom>
        </p:spPr>
        <p:txBody>
          <a:bodyPr lIns="91425" tIns="91425" rIns="91425" bIns="91425" anchor="t" anchorCtr="0">
            <a:noAutofit/>
          </a:bodyPr>
          <a:lstStyle/>
          <a:p>
            <a:pPr lvl="0" rtl="0">
              <a:buNone/>
            </a:pPr>
            <a:r>
              <a:rPr lang="en" sz="2000" dirty="0"/>
              <a:t>The Most Exciting Twenty Minutes of Your Life… </a:t>
            </a:r>
            <a:r>
              <a:rPr lang="en" sz="2000" dirty="0" smtClean="0"/>
              <a:t>Probably</a:t>
            </a:r>
            <a:endParaRPr lang="en" sz="2000" dirty="0"/>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Students most at risk</a:t>
            </a:r>
            <a:endParaRPr lang="en-US" dirty="0"/>
          </a:p>
        </p:txBody>
      </p:sp>
      <p:sp>
        <p:nvSpPr>
          <p:cNvPr id="2" name="Text Placeholder 1"/>
          <p:cNvSpPr>
            <a:spLocks noGrp="1"/>
          </p:cNvSpPr>
          <p:nvPr>
            <p:ph sz="half" idx="1"/>
          </p:nvPr>
        </p:nvSpPr>
        <p:spPr/>
        <p:txBody>
          <a:bodyPr>
            <a:normAutofit fontScale="92500" lnSpcReduction="10000"/>
          </a:bodyPr>
          <a:lstStyle/>
          <a:p>
            <a:r>
              <a:rPr lang="en-US" dirty="0" smtClean="0"/>
              <a:t>Low socioeconomic status</a:t>
            </a:r>
          </a:p>
          <a:p>
            <a:r>
              <a:rPr lang="en-US" dirty="0" smtClean="0"/>
              <a:t>Minorities</a:t>
            </a:r>
          </a:p>
          <a:p>
            <a:r>
              <a:rPr lang="en-US" dirty="0" smtClean="0"/>
              <a:t>ESL students</a:t>
            </a:r>
          </a:p>
          <a:p>
            <a:r>
              <a:rPr lang="en-US" dirty="0" smtClean="0"/>
              <a:t>Disabled</a:t>
            </a:r>
          </a:p>
          <a:p>
            <a:r>
              <a:rPr lang="en-US" dirty="0" smtClean="0"/>
              <a:t>Frequent movers</a:t>
            </a:r>
          </a:p>
          <a:p>
            <a:r>
              <a:rPr lang="en-US" dirty="0" smtClean="0"/>
              <a:t>Poor readers</a:t>
            </a:r>
          </a:p>
          <a:p>
            <a:r>
              <a:rPr lang="en-US" dirty="0" smtClean="0"/>
              <a:t>Drug Users</a:t>
            </a:r>
          </a:p>
          <a:p>
            <a:r>
              <a:rPr lang="en-US" dirty="0" smtClean="0"/>
              <a:t>Bored in school</a:t>
            </a:r>
            <a:endParaRPr lang="en-US" dirty="0"/>
          </a:p>
        </p:txBody>
      </p:sp>
      <p:sp>
        <p:nvSpPr>
          <p:cNvPr id="4" name="Content Placeholder 3"/>
          <p:cNvSpPr>
            <a:spLocks noGrp="1"/>
          </p:cNvSpPr>
          <p:nvPr>
            <p:ph sz="half" idx="2"/>
          </p:nvPr>
        </p:nvSpPr>
        <p:spPr/>
        <p:txBody>
          <a:bodyPr>
            <a:normAutofit fontScale="92500" lnSpcReduction="10000"/>
          </a:bodyPr>
          <a:lstStyle/>
          <a:p>
            <a:r>
              <a:rPr lang="en-US" dirty="0" smtClean="0"/>
              <a:t>Retained students</a:t>
            </a:r>
          </a:p>
          <a:p>
            <a:r>
              <a:rPr lang="en-US" dirty="0" smtClean="0"/>
              <a:t>Constantly suspended and expelled</a:t>
            </a:r>
          </a:p>
          <a:p>
            <a:r>
              <a:rPr lang="en-US" dirty="0" smtClean="0"/>
              <a:t>Come from single parent homes</a:t>
            </a:r>
          </a:p>
          <a:p>
            <a:r>
              <a:rPr lang="en-US" dirty="0" smtClean="0"/>
              <a:t>“Home alone more than 3 hours a day”</a:t>
            </a:r>
          </a:p>
          <a:p>
            <a:r>
              <a:rPr lang="en-US" dirty="0" smtClean="0"/>
              <a:t>Pregnancy </a:t>
            </a:r>
            <a:endParaRPr lang="en-US" dirty="0"/>
          </a:p>
          <a:p>
            <a:endParaRPr lang="en-US" dirty="0" smtClean="0"/>
          </a:p>
        </p:txBody>
      </p:sp>
      <p:sp>
        <p:nvSpPr>
          <p:cNvPr id="6" name="TextBox 5"/>
          <p:cNvSpPr txBox="1"/>
          <p:nvPr/>
        </p:nvSpPr>
        <p:spPr>
          <a:xfrm>
            <a:off x="457200" y="4705350"/>
            <a:ext cx="8458200" cy="338554"/>
          </a:xfrm>
          <a:prstGeom prst="rect">
            <a:avLst/>
          </a:prstGeom>
          <a:noFill/>
        </p:spPr>
        <p:txBody>
          <a:bodyPr wrap="square" rtlCol="0">
            <a:spAutoFit/>
          </a:bodyPr>
          <a:lstStyle/>
          <a:p>
            <a:r>
              <a:rPr lang="en-US" sz="800" dirty="0" smtClean="0"/>
              <a:t>Jones, J. B. (2006). The Numbers Are Astounding: The Role of the Media Specialist in DROPOUT PREVENTION. (cover story). </a:t>
            </a:r>
            <a:r>
              <a:rPr lang="en-US" sz="800" i="1" dirty="0" smtClean="0"/>
              <a:t>Library Media Connection</a:t>
            </a:r>
            <a:r>
              <a:rPr lang="en-US" sz="800" dirty="0" smtClean="0"/>
              <a:t>, </a:t>
            </a:r>
            <a:r>
              <a:rPr lang="en-US" sz="800" i="1" dirty="0" smtClean="0"/>
              <a:t>25</a:t>
            </a:r>
            <a:r>
              <a:rPr lang="en-US" sz="800" dirty="0" smtClean="0"/>
              <a:t>(2), 10–13.</a:t>
            </a:r>
          </a:p>
          <a:p>
            <a:r>
              <a:rPr lang="en-US" sz="800" dirty="0" smtClean="0"/>
              <a:t>Jones, J. L. (2009). Dropout Prevention through the School Library: Dispositions, Relationships, and Instructional Practices. </a:t>
            </a:r>
            <a:r>
              <a:rPr lang="en-US" sz="800" i="1" dirty="0" smtClean="0"/>
              <a:t>School Libraries Worldwide</a:t>
            </a:r>
            <a:r>
              <a:rPr lang="en-US" sz="800" dirty="0" smtClean="0"/>
              <a:t>, </a:t>
            </a:r>
            <a:r>
              <a:rPr lang="en-US" sz="800" i="1" dirty="0" smtClean="0"/>
              <a:t>15</a:t>
            </a:r>
            <a:r>
              <a:rPr lang="en-US" sz="800" dirty="0" smtClean="0"/>
              <a:t>(2), 77–90.</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Student Disengagement</a:t>
            </a:r>
            <a:endParaRPr lang="en-US" dirty="0"/>
          </a:p>
        </p:txBody>
      </p:sp>
      <p:sp>
        <p:nvSpPr>
          <p:cNvPr id="6" name="Content Placeholder 5"/>
          <p:cNvSpPr>
            <a:spLocks noGrp="1"/>
          </p:cNvSpPr>
          <p:nvPr>
            <p:ph idx="1"/>
          </p:nvPr>
        </p:nvSpPr>
        <p:spPr/>
        <p:txBody>
          <a:bodyPr>
            <a:normAutofit/>
          </a:bodyPr>
          <a:lstStyle/>
          <a:p>
            <a:r>
              <a:rPr lang="en-US" dirty="0" smtClean="0"/>
              <a:t>“Although there is no single risk factor that accurately predicts who is at-risk of dropping out and dropouts are not a homogenous group, the chance of dropping out is often a long process of disengagement that may begin before a child enters school.”</a:t>
            </a:r>
            <a:endParaRPr lang="en-US" dirty="0"/>
          </a:p>
        </p:txBody>
      </p:sp>
      <p:sp>
        <p:nvSpPr>
          <p:cNvPr id="7" name="TextBox 6"/>
          <p:cNvSpPr txBox="1"/>
          <p:nvPr/>
        </p:nvSpPr>
        <p:spPr>
          <a:xfrm>
            <a:off x="685800" y="4552950"/>
            <a:ext cx="8153400" cy="584775"/>
          </a:xfrm>
          <a:prstGeom prst="rect">
            <a:avLst/>
          </a:prstGeom>
          <a:noFill/>
        </p:spPr>
        <p:txBody>
          <a:bodyPr wrap="square" rtlCol="0">
            <a:spAutoFit/>
          </a:bodyPr>
          <a:lstStyle/>
          <a:p>
            <a:r>
              <a:rPr lang="en-US" sz="800" dirty="0" smtClean="0"/>
              <a:t>46794405.pdf. (</a:t>
            </a:r>
            <a:r>
              <a:rPr lang="en-US" sz="800" dirty="0" smtClean="0"/>
              <a:t>n.d</a:t>
            </a:r>
            <a:r>
              <a:rPr lang="en-US" sz="800" dirty="0" smtClean="0"/>
              <a:t>.). Retrieved from http://content.ebscohost.com.ezproxy.dom.edu/pdf23_24/pdf/2009/D79/01Jul09/46794405.pdf?T=P&amp;P=AN&amp;K=46794405&amp;S=R&amp;D=lih&amp;EbscoContent=dGJyMMvl7ESeqLI4xNvgOLCmr0yeprRSs6e4SLKWxWXS&amp;ContentCustomer=dGJyMPGusU60pq9LuePfgeyx44Dt6fIA</a:t>
            </a:r>
          </a:p>
          <a:p>
            <a:endParaRPr lang="en-US" sz="8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US" dirty="0" smtClean="0"/>
              <a:t>Instead of blaming at risk students for dropping out, educators are reevaluating the school system to “strengthen schools, students, and communities” in an effort to prevent students from dropping out.</a:t>
            </a:r>
          </a:p>
        </p:txBody>
      </p:sp>
      <p:sp>
        <p:nvSpPr>
          <p:cNvPr id="3" name="Title 2"/>
          <p:cNvSpPr>
            <a:spLocks noGrp="1"/>
          </p:cNvSpPr>
          <p:nvPr>
            <p:ph type="title"/>
          </p:nvPr>
        </p:nvSpPr>
        <p:spPr/>
        <p:txBody>
          <a:bodyPr/>
          <a:lstStyle/>
          <a:p>
            <a:r>
              <a:rPr lang="en-US" dirty="0" smtClean="0"/>
              <a:t>What is dropout prevention?</a:t>
            </a:r>
            <a:endParaRPr lang="en-US" dirty="0"/>
          </a:p>
        </p:txBody>
      </p:sp>
      <p:sp>
        <p:nvSpPr>
          <p:cNvPr id="4" name="TextBox 3"/>
          <p:cNvSpPr txBox="1"/>
          <p:nvPr/>
        </p:nvSpPr>
        <p:spPr>
          <a:xfrm>
            <a:off x="838200" y="4705350"/>
            <a:ext cx="7924800" cy="215444"/>
          </a:xfrm>
          <a:prstGeom prst="rect">
            <a:avLst/>
          </a:prstGeom>
          <a:noFill/>
        </p:spPr>
        <p:txBody>
          <a:bodyPr wrap="square" rtlCol="0">
            <a:spAutoFit/>
          </a:bodyPr>
          <a:lstStyle/>
          <a:p>
            <a:r>
              <a:rPr lang="en-US" sz="800" dirty="0" smtClean="0"/>
              <a:t>Jones, J. B. (2006). The Numbers Are Astounding: The Role of the Media Specialist in DROPOUT PREVENTION. (cover story). </a:t>
            </a:r>
            <a:r>
              <a:rPr lang="en-US" sz="800" i="1" dirty="0" smtClean="0"/>
              <a:t>Library Media Connection</a:t>
            </a:r>
            <a:r>
              <a:rPr lang="en-US" sz="800" dirty="0" smtClean="0"/>
              <a:t>, </a:t>
            </a:r>
            <a:r>
              <a:rPr lang="en-US" sz="800" i="1" dirty="0" smtClean="0"/>
              <a:t>25</a:t>
            </a:r>
            <a:r>
              <a:rPr lang="en-US" sz="800" dirty="0" smtClean="0"/>
              <a:t>(2), 10–13.</a:t>
            </a:r>
            <a:endParaRPr lang="en-US" sz="8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normAutofit fontScale="47500" lnSpcReduction="20000"/>
          </a:bodyPr>
          <a:lstStyle/>
          <a:p>
            <a:r>
              <a:rPr lang="en-US" b="1" dirty="0" smtClean="0"/>
              <a:t>Mentoring/Tutoring</a:t>
            </a:r>
            <a:endParaRPr lang="en-US" dirty="0" smtClean="0"/>
          </a:p>
          <a:p>
            <a:pPr lvl="1"/>
            <a:r>
              <a:rPr lang="en-US" dirty="0" smtClean="0"/>
              <a:t>“Mentoring </a:t>
            </a:r>
            <a:r>
              <a:rPr lang="en-US" dirty="0" smtClean="0"/>
              <a:t>is a one-to-one caring, supportive relationship between a mentor and a mentee that is based on trust. Tutoring, also a one-to-one activity, focuses on academics and is an effective practice when addressing specific needs such as reading, writing, or math competencies</a:t>
            </a:r>
            <a:r>
              <a:rPr lang="en-US" dirty="0" smtClean="0"/>
              <a:t>.”</a:t>
            </a:r>
            <a:endParaRPr lang="en-US" dirty="0" smtClean="0"/>
          </a:p>
          <a:p>
            <a:r>
              <a:rPr lang="en-US" b="1" dirty="0" smtClean="0"/>
              <a:t>Service-Learning</a:t>
            </a:r>
            <a:endParaRPr lang="en-US" dirty="0" smtClean="0"/>
          </a:p>
          <a:p>
            <a:pPr lvl="1"/>
            <a:r>
              <a:rPr lang="en-US" dirty="0" smtClean="0"/>
              <a:t>“Service-learning </a:t>
            </a:r>
            <a:r>
              <a:rPr lang="en-US" dirty="0" smtClean="0"/>
              <a:t>connects meaningful community service experiences with academic learning. This teaching/learning method promotes personal and social growth, career development, and civic responsibility and can be a powerful vehicle for effective school reform at all grade levels</a:t>
            </a:r>
            <a:r>
              <a:rPr lang="en-US" dirty="0" smtClean="0"/>
              <a:t>.”</a:t>
            </a:r>
            <a:endParaRPr lang="en-US" dirty="0" smtClean="0"/>
          </a:p>
          <a:p>
            <a:r>
              <a:rPr lang="en-US" b="1" dirty="0" smtClean="0"/>
              <a:t>Alternative Schooling</a:t>
            </a:r>
            <a:endParaRPr lang="en-US" dirty="0" smtClean="0"/>
          </a:p>
          <a:p>
            <a:pPr lvl="1"/>
            <a:r>
              <a:rPr lang="en-US" dirty="0" smtClean="0"/>
              <a:t>“Alternative </a:t>
            </a:r>
            <a:r>
              <a:rPr lang="en-US" dirty="0" smtClean="0"/>
              <a:t>schooling provides potential dropouts a variety of options that can lead to graduation, with programs paying special attention to the student's individual social needs and academic requirements for a high school diploma</a:t>
            </a:r>
            <a:r>
              <a:rPr lang="en-US" dirty="0" smtClean="0"/>
              <a:t>.”</a:t>
            </a:r>
            <a:endParaRPr lang="en-US" dirty="0" smtClean="0"/>
          </a:p>
          <a:p>
            <a:r>
              <a:rPr lang="en-US" b="1" dirty="0" smtClean="0"/>
              <a:t>After-School Opportunities</a:t>
            </a:r>
            <a:endParaRPr lang="en-US" dirty="0" smtClean="0"/>
          </a:p>
          <a:p>
            <a:pPr lvl="1"/>
            <a:r>
              <a:rPr lang="en-US" dirty="0" smtClean="0"/>
              <a:t>“Many </a:t>
            </a:r>
            <a:r>
              <a:rPr lang="en-US" dirty="0" smtClean="0"/>
              <a:t>schools provide after-school and summer enhancement programs that eliminate information loss and inspire interest in a variety of areas. Such experiences are especially important for students at risk of school failure because these programs fill the afternoon "gap time" with constructive and engaging activities</a:t>
            </a:r>
            <a:r>
              <a:rPr lang="en-US" dirty="0" smtClean="0"/>
              <a:t>.”</a:t>
            </a:r>
            <a:endParaRPr lang="en-US" dirty="0"/>
          </a:p>
        </p:txBody>
      </p:sp>
      <p:sp>
        <p:nvSpPr>
          <p:cNvPr id="3" name="Title 2"/>
          <p:cNvSpPr>
            <a:spLocks noGrp="1"/>
          </p:cNvSpPr>
          <p:nvPr>
            <p:ph type="title"/>
          </p:nvPr>
        </p:nvSpPr>
        <p:spPr/>
        <p:txBody>
          <a:bodyPr/>
          <a:lstStyle/>
          <a:p>
            <a:r>
              <a:rPr lang="en-US" dirty="0" smtClean="0"/>
              <a:t>Dropout Prevention Strategies</a:t>
            </a:r>
            <a:endParaRPr lang="en-US" dirty="0"/>
          </a:p>
        </p:txBody>
      </p:sp>
      <p:sp>
        <p:nvSpPr>
          <p:cNvPr id="4" name="TextBox 3"/>
          <p:cNvSpPr txBox="1"/>
          <p:nvPr/>
        </p:nvSpPr>
        <p:spPr>
          <a:xfrm>
            <a:off x="914400" y="4781550"/>
            <a:ext cx="7391400" cy="461665"/>
          </a:xfrm>
          <a:prstGeom prst="rect">
            <a:avLst/>
          </a:prstGeom>
          <a:noFill/>
        </p:spPr>
        <p:txBody>
          <a:bodyPr wrap="square" rtlCol="0">
            <a:spAutoFit/>
          </a:bodyPr>
          <a:lstStyle/>
          <a:p>
            <a:r>
              <a:rPr lang="en-US" sz="800" dirty="0" smtClean="0"/>
              <a:t>Effective </a:t>
            </a:r>
            <a:r>
              <a:rPr lang="en-US" sz="800" dirty="0" smtClean="0"/>
              <a:t>Strategies for Dropout Prevention | National Dropout Prevention Center/Network. (</a:t>
            </a:r>
            <a:r>
              <a:rPr lang="en-US" sz="800" dirty="0" smtClean="0"/>
              <a:t>n.d</a:t>
            </a:r>
            <a:r>
              <a:rPr lang="en-US" sz="800" dirty="0" smtClean="0"/>
              <a:t>.). Retrieved February 25, 2014, from http://www.dropoutprevention.org/effective-strategies</a:t>
            </a:r>
          </a:p>
          <a:p>
            <a:endParaRPr lang="en-US" sz="8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normAutofit fontScale="62500" lnSpcReduction="20000"/>
          </a:bodyPr>
          <a:lstStyle/>
          <a:p>
            <a:r>
              <a:rPr lang="en-US" b="1" dirty="0" smtClean="0"/>
              <a:t>Family </a:t>
            </a:r>
            <a:r>
              <a:rPr lang="en-US" b="1" dirty="0" smtClean="0"/>
              <a:t>Engagement</a:t>
            </a:r>
          </a:p>
          <a:p>
            <a:pPr lvl="1"/>
            <a:r>
              <a:rPr lang="en-US" dirty="0" smtClean="0"/>
              <a:t>“Research </a:t>
            </a:r>
            <a:r>
              <a:rPr lang="en-US" dirty="0" smtClean="0"/>
              <a:t>consistently finds that family engagement has a direct, positive effect on children's achievement and is the most accurate predictor of a student's success in school</a:t>
            </a:r>
            <a:r>
              <a:rPr lang="en-US" dirty="0" smtClean="0"/>
              <a:t>.”</a:t>
            </a:r>
            <a:endParaRPr lang="en-US" dirty="0" smtClean="0"/>
          </a:p>
          <a:p>
            <a:r>
              <a:rPr lang="en-US" b="1" dirty="0" smtClean="0"/>
              <a:t>Early Childhood </a:t>
            </a:r>
            <a:r>
              <a:rPr lang="en-US" b="1" dirty="0" smtClean="0"/>
              <a:t>Education</a:t>
            </a:r>
          </a:p>
          <a:p>
            <a:pPr lvl="1"/>
            <a:r>
              <a:rPr lang="en-US" dirty="0" smtClean="0"/>
              <a:t>“Birth-to-five </a:t>
            </a:r>
            <a:r>
              <a:rPr lang="en-US" dirty="0" smtClean="0"/>
              <a:t>interventions demonstrate that providing a child additional enrichment can enhance brain development. The most effective way to reduce the number of children who will ultimately drop out is to provide the best possible classroom instruction from the beginning of their school experience through the primary grades</a:t>
            </a:r>
            <a:r>
              <a:rPr lang="en-US" dirty="0" smtClean="0"/>
              <a:t>.”</a:t>
            </a:r>
            <a:endParaRPr lang="en-US" dirty="0" smtClean="0"/>
          </a:p>
          <a:p>
            <a:r>
              <a:rPr lang="en-US" b="1" dirty="0" smtClean="0"/>
              <a:t>Early Literacy Development</a:t>
            </a:r>
            <a:endParaRPr lang="en-US" dirty="0" smtClean="0"/>
          </a:p>
          <a:p>
            <a:pPr lvl="1"/>
            <a:r>
              <a:rPr lang="en-US" dirty="0" smtClean="0"/>
              <a:t>“Early </a:t>
            </a:r>
            <a:r>
              <a:rPr lang="en-US" dirty="0" smtClean="0"/>
              <a:t>interventions to help low-achieving students improve their reading and writing skills establish the necessary foundation for effective learning in all other subjects</a:t>
            </a:r>
            <a:r>
              <a:rPr lang="en-US" dirty="0" smtClean="0"/>
              <a:t>.”</a:t>
            </a:r>
            <a:endParaRPr lang="en-US" dirty="0"/>
          </a:p>
        </p:txBody>
      </p:sp>
      <p:sp>
        <p:nvSpPr>
          <p:cNvPr id="3" name="Title 2"/>
          <p:cNvSpPr>
            <a:spLocks noGrp="1"/>
          </p:cNvSpPr>
          <p:nvPr>
            <p:ph type="title"/>
          </p:nvPr>
        </p:nvSpPr>
        <p:spPr/>
        <p:txBody>
          <a:bodyPr/>
          <a:lstStyle/>
          <a:p>
            <a:r>
              <a:rPr lang="en-US" dirty="0" smtClean="0"/>
              <a:t>Dropout Prevention Strategies</a:t>
            </a:r>
            <a:endParaRPr lang="en-US" dirty="0"/>
          </a:p>
        </p:txBody>
      </p:sp>
      <p:sp>
        <p:nvSpPr>
          <p:cNvPr id="4" name="TextBox 3"/>
          <p:cNvSpPr txBox="1"/>
          <p:nvPr/>
        </p:nvSpPr>
        <p:spPr>
          <a:xfrm>
            <a:off x="914400" y="4781550"/>
            <a:ext cx="7391400" cy="461665"/>
          </a:xfrm>
          <a:prstGeom prst="rect">
            <a:avLst/>
          </a:prstGeom>
          <a:noFill/>
        </p:spPr>
        <p:txBody>
          <a:bodyPr wrap="square" rtlCol="0">
            <a:spAutoFit/>
          </a:bodyPr>
          <a:lstStyle/>
          <a:p>
            <a:r>
              <a:rPr lang="en-US" sz="800" dirty="0" smtClean="0"/>
              <a:t>Effective </a:t>
            </a:r>
            <a:r>
              <a:rPr lang="en-US" sz="800" dirty="0" smtClean="0"/>
              <a:t>Strategies for Dropout Prevention | National Dropout Prevention Center/Network. (</a:t>
            </a:r>
            <a:r>
              <a:rPr lang="en-US" sz="800" dirty="0" smtClean="0"/>
              <a:t>n.d</a:t>
            </a:r>
            <a:r>
              <a:rPr lang="en-US" sz="800" dirty="0" smtClean="0"/>
              <a:t>.). Retrieved February 25, 2014, from http://www.dropoutprevention.org/effective-strategies</a:t>
            </a:r>
          </a:p>
          <a:p>
            <a:endParaRPr lang="en-US" sz="8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normAutofit fontScale="62500" lnSpcReduction="20000"/>
          </a:bodyPr>
          <a:lstStyle/>
          <a:p>
            <a:r>
              <a:rPr lang="en-US" b="1" dirty="0" smtClean="0"/>
              <a:t>Systemic Renewal</a:t>
            </a:r>
            <a:endParaRPr lang="en-US" dirty="0" smtClean="0"/>
          </a:p>
          <a:p>
            <a:pPr lvl="1"/>
            <a:r>
              <a:rPr lang="en-US" dirty="0" smtClean="0"/>
              <a:t>“A </a:t>
            </a:r>
            <a:r>
              <a:rPr lang="en-US" dirty="0" smtClean="0"/>
              <a:t>continuing process of evaluating goals and objectives related to school policies, practices, and organizational structures as they impact a diverse group of learners</a:t>
            </a:r>
            <a:r>
              <a:rPr lang="en-US" dirty="0" smtClean="0"/>
              <a:t>.”</a:t>
            </a:r>
            <a:endParaRPr lang="en-US" dirty="0" smtClean="0"/>
          </a:p>
          <a:p>
            <a:r>
              <a:rPr lang="en-US" b="1" dirty="0" smtClean="0"/>
              <a:t>School-Community Collaboration</a:t>
            </a:r>
            <a:endParaRPr lang="en-US" dirty="0" smtClean="0"/>
          </a:p>
          <a:p>
            <a:pPr lvl="1"/>
            <a:r>
              <a:rPr lang="en-US" dirty="0" smtClean="0"/>
              <a:t>“When </a:t>
            </a:r>
            <a:r>
              <a:rPr lang="en-US" dirty="0" smtClean="0"/>
              <a:t>all groups in a community provide collective support to the school, a strong infrastructure sustains a caring supportive environment where youth can thrive and achieve</a:t>
            </a:r>
            <a:r>
              <a:rPr lang="en-US" dirty="0" smtClean="0"/>
              <a:t>.”</a:t>
            </a:r>
            <a:endParaRPr lang="en-US" dirty="0" smtClean="0"/>
          </a:p>
          <a:p>
            <a:r>
              <a:rPr lang="en-US" b="1" dirty="0" smtClean="0"/>
              <a:t>Safe Learning Environments</a:t>
            </a:r>
            <a:endParaRPr lang="en-US" dirty="0" smtClean="0"/>
          </a:p>
          <a:p>
            <a:pPr lvl="1"/>
            <a:r>
              <a:rPr lang="en-US" dirty="0" smtClean="0"/>
              <a:t>“A </a:t>
            </a:r>
            <a:r>
              <a:rPr lang="en-US" dirty="0" smtClean="0"/>
              <a:t>comprehensive violence prevention plan, including conflict resolution, must deal with potential violence as well as crisis management. A safe learning environment provides daily experiences, at all grade levels, that enhance positive social attitudes and effective interpersonal skills in all students</a:t>
            </a:r>
            <a:r>
              <a:rPr lang="en-US" dirty="0" smtClean="0"/>
              <a:t>.”</a:t>
            </a:r>
            <a:endParaRPr lang="en-US" dirty="0" smtClean="0"/>
          </a:p>
          <a:p>
            <a:endParaRPr lang="en-US" dirty="0"/>
          </a:p>
        </p:txBody>
      </p:sp>
      <p:sp>
        <p:nvSpPr>
          <p:cNvPr id="3" name="Title 2"/>
          <p:cNvSpPr>
            <a:spLocks noGrp="1"/>
          </p:cNvSpPr>
          <p:nvPr>
            <p:ph type="title"/>
          </p:nvPr>
        </p:nvSpPr>
        <p:spPr/>
        <p:txBody>
          <a:bodyPr/>
          <a:lstStyle/>
          <a:p>
            <a:r>
              <a:rPr lang="en-US" dirty="0" smtClean="0"/>
              <a:t>Dropout Prevention Strategies</a:t>
            </a:r>
            <a:endParaRPr lang="en-US" dirty="0"/>
          </a:p>
        </p:txBody>
      </p:sp>
      <p:sp>
        <p:nvSpPr>
          <p:cNvPr id="4" name="TextBox 3"/>
          <p:cNvSpPr txBox="1"/>
          <p:nvPr/>
        </p:nvSpPr>
        <p:spPr>
          <a:xfrm>
            <a:off x="914400" y="4781550"/>
            <a:ext cx="7391400" cy="461665"/>
          </a:xfrm>
          <a:prstGeom prst="rect">
            <a:avLst/>
          </a:prstGeom>
          <a:noFill/>
        </p:spPr>
        <p:txBody>
          <a:bodyPr wrap="square" rtlCol="0">
            <a:spAutoFit/>
          </a:bodyPr>
          <a:lstStyle/>
          <a:p>
            <a:r>
              <a:rPr lang="en-US" sz="800" dirty="0" smtClean="0"/>
              <a:t>Effective </a:t>
            </a:r>
            <a:r>
              <a:rPr lang="en-US" sz="800" dirty="0" smtClean="0"/>
              <a:t>Strategies for Dropout Prevention | National Dropout Prevention Center/Network. (</a:t>
            </a:r>
            <a:r>
              <a:rPr lang="en-US" sz="800" dirty="0" smtClean="0"/>
              <a:t>n.d</a:t>
            </a:r>
            <a:r>
              <a:rPr lang="en-US" sz="800" dirty="0" smtClean="0"/>
              <a:t>.). Retrieved February 25, 2014, from http://www.dropoutprevention.org/effective-strategies</a:t>
            </a:r>
          </a:p>
          <a:p>
            <a:endParaRPr lang="en-US" sz="8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normAutofit fontScale="47500" lnSpcReduction="20000"/>
          </a:bodyPr>
          <a:lstStyle/>
          <a:p>
            <a:r>
              <a:rPr lang="en-US" b="1" dirty="0" smtClean="0"/>
              <a:t>Professional Development</a:t>
            </a:r>
            <a:endParaRPr lang="en-US" dirty="0" smtClean="0"/>
          </a:p>
          <a:p>
            <a:pPr lvl="1"/>
            <a:r>
              <a:rPr lang="en-US" dirty="0" smtClean="0"/>
              <a:t>“Teachers </a:t>
            </a:r>
            <a:r>
              <a:rPr lang="en-US" dirty="0" smtClean="0"/>
              <a:t>who work with youth at high risk of academic failure need to feel supported and have an avenue by which they can continue to develop skills, techniques, and learn about innovative strategies</a:t>
            </a:r>
            <a:r>
              <a:rPr lang="en-US" dirty="0" smtClean="0"/>
              <a:t>.”</a:t>
            </a:r>
            <a:endParaRPr lang="en-US" dirty="0" smtClean="0"/>
          </a:p>
          <a:p>
            <a:r>
              <a:rPr lang="en-US" b="1" dirty="0" smtClean="0"/>
              <a:t>Active Learning</a:t>
            </a:r>
            <a:endParaRPr lang="en-US" dirty="0" smtClean="0"/>
          </a:p>
          <a:p>
            <a:pPr lvl="1"/>
            <a:r>
              <a:rPr lang="en-US" dirty="0" smtClean="0"/>
              <a:t>“Active </a:t>
            </a:r>
            <a:r>
              <a:rPr lang="en-US" dirty="0" smtClean="0"/>
              <a:t>learning embraces teaching and learning strategies that engage and involve students in the learning process. Students find new and creative ways to solve problems, achieve success, and become lifelong learners when educators show them that there are different ways to learn</a:t>
            </a:r>
            <a:r>
              <a:rPr lang="en-US" dirty="0" smtClean="0"/>
              <a:t>.”</a:t>
            </a:r>
            <a:endParaRPr lang="en-US" dirty="0" smtClean="0"/>
          </a:p>
          <a:p>
            <a:r>
              <a:rPr lang="en-US" b="1" dirty="0" smtClean="0"/>
              <a:t>Educational Technology</a:t>
            </a:r>
            <a:endParaRPr lang="en-US" dirty="0" smtClean="0"/>
          </a:p>
          <a:p>
            <a:pPr lvl="1"/>
            <a:r>
              <a:rPr lang="en-US" dirty="0" smtClean="0"/>
              <a:t>“Technology </a:t>
            </a:r>
            <a:r>
              <a:rPr lang="en-US" dirty="0" smtClean="0"/>
              <a:t>offers some of the best opportunities for delivering instruction to engage students in authentic learning, addressing multiple intelligences, and adapting to students' learning styles</a:t>
            </a:r>
            <a:r>
              <a:rPr lang="en-US" dirty="0" smtClean="0"/>
              <a:t>.”</a:t>
            </a:r>
            <a:endParaRPr lang="en-US" dirty="0" smtClean="0"/>
          </a:p>
          <a:p>
            <a:r>
              <a:rPr lang="en-US" b="1" dirty="0" smtClean="0"/>
              <a:t>Individualized Instruction</a:t>
            </a:r>
            <a:endParaRPr lang="en-US" dirty="0" smtClean="0"/>
          </a:p>
          <a:p>
            <a:pPr lvl="1"/>
            <a:r>
              <a:rPr lang="en-US" dirty="0" smtClean="0"/>
              <a:t>“Each </a:t>
            </a:r>
            <a:r>
              <a:rPr lang="en-US" dirty="0" smtClean="0"/>
              <a:t>student has unique interests and past learning experiences. An individualized instructional program for each student allows for flexibility in teaching methods and motivational strategies to consider these individual differences</a:t>
            </a:r>
            <a:r>
              <a:rPr lang="en-US" dirty="0" smtClean="0"/>
              <a:t>.”</a:t>
            </a:r>
            <a:endParaRPr lang="en-US" dirty="0" smtClean="0"/>
          </a:p>
          <a:p>
            <a:r>
              <a:rPr lang="en-US" b="1" dirty="0" smtClean="0"/>
              <a:t>Career and Technology Education (CTE)</a:t>
            </a:r>
            <a:endParaRPr lang="en-US" dirty="0" smtClean="0"/>
          </a:p>
          <a:p>
            <a:pPr lvl="1"/>
            <a:r>
              <a:rPr lang="en-US" dirty="0" smtClean="0"/>
              <a:t>“A </a:t>
            </a:r>
            <a:r>
              <a:rPr lang="en-US" dirty="0" smtClean="0"/>
              <a:t>quality CTE program and a related guidance program are essential for all students. School-to-work programs recognize that youth need specific skills to prepare them to measure up to the larger demands of today's workplace</a:t>
            </a:r>
            <a:r>
              <a:rPr lang="en-US" dirty="0" smtClean="0"/>
              <a:t>.”</a:t>
            </a:r>
            <a:endParaRPr lang="en-US" dirty="0"/>
          </a:p>
        </p:txBody>
      </p:sp>
      <p:sp>
        <p:nvSpPr>
          <p:cNvPr id="3" name="Title 2"/>
          <p:cNvSpPr>
            <a:spLocks noGrp="1"/>
          </p:cNvSpPr>
          <p:nvPr>
            <p:ph type="title"/>
          </p:nvPr>
        </p:nvSpPr>
        <p:spPr/>
        <p:txBody>
          <a:bodyPr/>
          <a:lstStyle/>
          <a:p>
            <a:r>
              <a:rPr lang="en-US" dirty="0" smtClean="0"/>
              <a:t>Dropout Prevention Strategies</a:t>
            </a:r>
            <a:endParaRPr lang="en-US" dirty="0"/>
          </a:p>
        </p:txBody>
      </p:sp>
      <p:sp>
        <p:nvSpPr>
          <p:cNvPr id="4" name="TextBox 3"/>
          <p:cNvSpPr txBox="1"/>
          <p:nvPr/>
        </p:nvSpPr>
        <p:spPr>
          <a:xfrm>
            <a:off x="914400" y="4781550"/>
            <a:ext cx="7391400" cy="461665"/>
          </a:xfrm>
          <a:prstGeom prst="rect">
            <a:avLst/>
          </a:prstGeom>
          <a:noFill/>
        </p:spPr>
        <p:txBody>
          <a:bodyPr wrap="square" rtlCol="0">
            <a:spAutoFit/>
          </a:bodyPr>
          <a:lstStyle/>
          <a:p>
            <a:r>
              <a:rPr lang="en-US" sz="800" dirty="0" smtClean="0"/>
              <a:t>Effective </a:t>
            </a:r>
            <a:r>
              <a:rPr lang="en-US" sz="800" dirty="0" smtClean="0"/>
              <a:t>Strategies for Dropout Prevention | National Dropout Prevention Center/Network. (</a:t>
            </a:r>
            <a:r>
              <a:rPr lang="en-US" sz="800" dirty="0" smtClean="0"/>
              <a:t>n.d</a:t>
            </a:r>
            <a:r>
              <a:rPr lang="en-US" sz="800" dirty="0" smtClean="0"/>
              <a:t>.). Retrieved February 25, 2014, from http://www.dropoutprevention.org/effective-strategies</a:t>
            </a:r>
          </a:p>
          <a:p>
            <a:endParaRPr lang="en-US" sz="8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Shape 89"/>
          <p:cNvSpPr txBox="1">
            <a:spLocks noGrp="1"/>
          </p:cNvSpPr>
          <p:nvPr>
            <p:ph type="body" idx="1"/>
          </p:nvPr>
        </p:nvSpPr>
        <p:spPr>
          <a:prstGeom prst="rect">
            <a:avLst/>
          </a:prstGeom>
        </p:spPr>
        <p:txBody>
          <a:bodyPr lIns="91425" tIns="91425" rIns="91425" bIns="91425" anchor="t" anchorCtr="0">
            <a:noAutofit/>
          </a:bodyPr>
          <a:lstStyle/>
          <a:p>
            <a:r>
              <a:rPr lang="en" sz="2000" dirty="0" smtClean="0"/>
              <a:t>“Continue to advocate for the rights of students to read challenging books that are relevant to their life circumstances”</a:t>
            </a:r>
          </a:p>
          <a:p>
            <a:r>
              <a:rPr lang="en" sz="2000" dirty="0" smtClean="0"/>
              <a:t>Gather “brain game books” like Brain Busters! Mind-Stretching Puzzles in Math and Logic to cultivate critical thinking</a:t>
            </a:r>
          </a:p>
          <a:p>
            <a:r>
              <a:rPr lang="en" sz="2000" dirty="0" smtClean="0"/>
              <a:t>Make positive relationships with students</a:t>
            </a:r>
          </a:p>
          <a:p>
            <a:pPr lvl="1"/>
            <a:r>
              <a:rPr lang="en-US" sz="2000" dirty="0" smtClean="0"/>
              <a:t>Really get to know them</a:t>
            </a:r>
            <a:endParaRPr lang="en" sz="2000" dirty="0" smtClean="0"/>
          </a:p>
          <a:p>
            <a:r>
              <a:rPr lang="en" sz="2000" dirty="0" smtClean="0"/>
              <a:t>After School tutoring</a:t>
            </a:r>
          </a:p>
          <a:p>
            <a:pPr indent="457200"/>
            <a:r>
              <a:rPr lang="en" sz="2000" dirty="0" smtClean="0"/>
              <a:t>Studies suggest peer tutoring decreases drop out rate.</a:t>
            </a:r>
            <a:endParaRPr lang="en" sz="2000" dirty="0"/>
          </a:p>
        </p:txBody>
      </p:sp>
      <p:sp>
        <p:nvSpPr>
          <p:cNvPr id="90" name="Shape 90"/>
          <p:cNvSpPr txBox="1">
            <a:spLocks noGrp="1"/>
          </p:cNvSpPr>
          <p:nvPr>
            <p:ph type="title"/>
          </p:nvPr>
        </p:nvSpPr>
        <p:spPr>
          <a:prstGeom prst="rect">
            <a:avLst/>
          </a:prstGeom>
        </p:spPr>
        <p:txBody>
          <a:bodyPr lIns="91425" tIns="91425" rIns="91425" bIns="91425" anchor="b" anchorCtr="0">
            <a:noAutofit/>
          </a:bodyPr>
          <a:lstStyle/>
          <a:p>
            <a:pPr lvl="0" rtl="0">
              <a:buNone/>
            </a:pPr>
            <a:r>
              <a:rPr lang="en" dirty="0"/>
              <a:t>School Librarian Role</a:t>
            </a:r>
          </a:p>
        </p:txBody>
      </p:sp>
      <p:sp>
        <p:nvSpPr>
          <p:cNvPr id="4" name="TextBox 3"/>
          <p:cNvSpPr txBox="1"/>
          <p:nvPr/>
        </p:nvSpPr>
        <p:spPr>
          <a:xfrm>
            <a:off x="533400" y="4400550"/>
            <a:ext cx="8153400" cy="215444"/>
          </a:xfrm>
          <a:prstGeom prst="rect">
            <a:avLst/>
          </a:prstGeom>
          <a:noFill/>
        </p:spPr>
        <p:txBody>
          <a:bodyPr wrap="square" rtlCol="0">
            <a:spAutoFit/>
          </a:bodyPr>
          <a:lstStyle/>
          <a:p>
            <a:r>
              <a:rPr lang="en-US" sz="800" dirty="0" smtClean="0"/>
              <a:t>Jones, J. B. (2006). The Numbers Are Astounding: The Role of the Media Specialist in DROPOUT PREVENTION. (cover story). </a:t>
            </a:r>
            <a:r>
              <a:rPr lang="en-US" sz="800" i="1" dirty="0" smtClean="0"/>
              <a:t>Library Media Connection</a:t>
            </a:r>
            <a:r>
              <a:rPr lang="en-US" sz="800" dirty="0" smtClean="0"/>
              <a:t>, </a:t>
            </a:r>
            <a:r>
              <a:rPr lang="en-US" sz="800" i="1" dirty="0" smtClean="0"/>
              <a:t>25</a:t>
            </a:r>
            <a:r>
              <a:rPr lang="en-US" sz="800" dirty="0" smtClean="0"/>
              <a:t>(2), 10–13.</a:t>
            </a:r>
            <a:endParaRPr lang="en-US" sz="800" dirty="0"/>
          </a:p>
        </p:txBody>
      </p:sp>
    </p:spTree>
  </p:cSld>
  <p:clrMapOvr>
    <a:masterClrMapping/>
  </p:clrMapOvr>
  <p:transition spd="slow">
    <p:cut/>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Shape 89"/>
          <p:cNvSpPr txBox="1">
            <a:spLocks noGrp="1"/>
          </p:cNvSpPr>
          <p:nvPr>
            <p:ph type="body" idx="1"/>
          </p:nvPr>
        </p:nvSpPr>
        <p:spPr/>
        <p:txBody>
          <a:bodyPr>
            <a:normAutofit/>
          </a:bodyPr>
          <a:lstStyle/>
          <a:p>
            <a:r>
              <a:rPr lang="en-US" sz="2400" dirty="0" smtClean="0"/>
              <a:t>Advocate for curriculum changes based on local college demands.</a:t>
            </a:r>
          </a:p>
          <a:p>
            <a:pPr lvl="1"/>
            <a:r>
              <a:rPr lang="en-US" sz="2400" dirty="0" smtClean="0"/>
              <a:t>Go to standup.org to see the percent of students for a given state are ready for college.</a:t>
            </a:r>
          </a:p>
          <a:p>
            <a:r>
              <a:rPr lang="en-US" sz="2400" dirty="0" smtClean="0"/>
              <a:t>Learn about the school’s ethnic and socioeconomic culture.</a:t>
            </a:r>
          </a:p>
          <a:p>
            <a:r>
              <a:rPr lang="en-US" sz="2400" dirty="0" smtClean="0"/>
              <a:t>“Recognize when [your] own professional </a:t>
            </a:r>
            <a:r>
              <a:rPr lang="en-US" sz="2400" i="1" dirty="0" smtClean="0"/>
              <a:t>dispositions</a:t>
            </a:r>
            <a:r>
              <a:rPr lang="en-US" sz="2400" dirty="0" smtClean="0"/>
              <a:t> may need to be adjusted and are able to develop plans to do so”</a:t>
            </a:r>
          </a:p>
          <a:p>
            <a:endParaRPr lang="en-US" sz="2400" dirty="0" smtClean="0"/>
          </a:p>
        </p:txBody>
      </p:sp>
      <p:sp>
        <p:nvSpPr>
          <p:cNvPr id="90" name="Shape 90"/>
          <p:cNvSpPr txBox="1">
            <a:spLocks noGrp="1"/>
          </p:cNvSpPr>
          <p:nvPr>
            <p:ph type="title"/>
          </p:nvPr>
        </p:nvSpPr>
        <p:spPr/>
        <p:txBody>
          <a:bodyPr/>
          <a:lstStyle/>
          <a:p>
            <a:pPr lvl="0"/>
            <a:r>
              <a:rPr lang="en" smtClean="0"/>
              <a:t>School Librarian Role</a:t>
            </a:r>
            <a:endParaRPr lang="en" dirty="0"/>
          </a:p>
        </p:txBody>
      </p:sp>
      <p:sp>
        <p:nvSpPr>
          <p:cNvPr id="4" name="TextBox 3"/>
          <p:cNvSpPr txBox="1"/>
          <p:nvPr/>
        </p:nvSpPr>
        <p:spPr>
          <a:xfrm>
            <a:off x="533400" y="4552950"/>
            <a:ext cx="8153400" cy="338554"/>
          </a:xfrm>
          <a:prstGeom prst="rect">
            <a:avLst/>
          </a:prstGeom>
          <a:noFill/>
        </p:spPr>
        <p:txBody>
          <a:bodyPr wrap="square" rtlCol="0">
            <a:spAutoFit/>
          </a:bodyPr>
          <a:lstStyle/>
          <a:p>
            <a:r>
              <a:rPr lang="en-US" sz="800" dirty="0" smtClean="0"/>
              <a:t>Jones, J. B. (2006). The Numbers Are Astounding: The Role of the Media Specialist in DROPOUT PREVENTION. (cover story). </a:t>
            </a:r>
            <a:r>
              <a:rPr lang="en-US" sz="800" i="1" dirty="0" smtClean="0"/>
              <a:t>Library Media Connection</a:t>
            </a:r>
            <a:r>
              <a:rPr lang="en-US" sz="800" dirty="0" smtClean="0"/>
              <a:t>, </a:t>
            </a:r>
            <a:r>
              <a:rPr lang="en-US" sz="800" i="1" dirty="0" smtClean="0"/>
              <a:t>25</a:t>
            </a:r>
            <a:r>
              <a:rPr lang="en-US" sz="800" dirty="0" smtClean="0"/>
              <a:t>(2), 10–13.</a:t>
            </a:r>
          </a:p>
          <a:p>
            <a:r>
              <a:rPr lang="en-US" sz="800" dirty="0" smtClean="0"/>
              <a:t>Jones, J. L. (2009). Dropout Prevention through the School Library: Dispositions, Relationships, and Instructional Practices. </a:t>
            </a:r>
            <a:r>
              <a:rPr lang="en-US" sz="800" i="1" dirty="0" smtClean="0"/>
              <a:t>School Libraries Worldwide</a:t>
            </a:r>
            <a:r>
              <a:rPr lang="en-US" sz="800" dirty="0" smtClean="0"/>
              <a:t>, </a:t>
            </a:r>
            <a:r>
              <a:rPr lang="en-US" sz="800" i="1" dirty="0" smtClean="0"/>
              <a:t>15</a:t>
            </a:r>
            <a:r>
              <a:rPr lang="en-US" sz="800" dirty="0" smtClean="0"/>
              <a:t>(2), 77–90.</a:t>
            </a:r>
          </a:p>
        </p:txBody>
      </p:sp>
    </p:spTree>
  </p:cSld>
  <p:clrMapOvr>
    <a:masterClrMapping/>
  </p:clrMapOvr>
  <p:transition spd="slow">
    <p:cu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Shape 89"/>
          <p:cNvSpPr txBox="1">
            <a:spLocks noGrp="1"/>
          </p:cNvSpPr>
          <p:nvPr>
            <p:ph type="body" idx="1"/>
          </p:nvPr>
        </p:nvSpPr>
        <p:spPr>
          <a:prstGeom prst="rect">
            <a:avLst/>
          </a:prstGeom>
        </p:spPr>
        <p:txBody>
          <a:bodyPr lIns="91425" tIns="91425" rIns="91425" bIns="91425" anchor="t" anchorCtr="0">
            <a:noAutofit/>
          </a:bodyPr>
          <a:lstStyle/>
          <a:p>
            <a:r>
              <a:rPr lang="en" sz="2400" dirty="0" smtClean="0"/>
              <a:t>Urge teachers to utilize library texts that reflect various reading </a:t>
            </a:r>
            <a:r>
              <a:rPr lang="en" sz="2400" dirty="0" smtClean="0"/>
              <a:t>levels</a:t>
            </a:r>
            <a:r>
              <a:rPr lang="en" sz="2400" dirty="0" smtClean="0"/>
              <a:t> </a:t>
            </a:r>
            <a:r>
              <a:rPr lang="en" sz="2400" dirty="0" smtClean="0"/>
              <a:t>and learning styles.</a:t>
            </a:r>
          </a:p>
          <a:p>
            <a:r>
              <a:rPr lang="en" sz="2400" dirty="0" smtClean="0"/>
              <a:t>Use teacher collaboration to inspire new learning projects that meet the needs of all.</a:t>
            </a:r>
          </a:p>
          <a:p>
            <a:pPr lvl="1"/>
            <a:r>
              <a:rPr lang="en" sz="2000" dirty="0" smtClean="0"/>
              <a:t>“Schools that have large numbers of dropouts tend to have inflexible schedules narrow curricula, uninspired teaching, rigid instructional strategies and inappropriate texts and resources.”</a:t>
            </a:r>
          </a:p>
          <a:p>
            <a:pPr lvl="1"/>
            <a:r>
              <a:rPr lang="en" sz="2000" dirty="0" smtClean="0"/>
              <a:t>D</a:t>
            </a:r>
            <a:r>
              <a:rPr lang="en-US" sz="2000" dirty="0" smtClean="0"/>
              <a:t>o</a:t>
            </a:r>
            <a:r>
              <a:rPr lang="en" sz="2000" dirty="0" smtClean="0"/>
              <a:t>n‘t make homework too easy.</a:t>
            </a:r>
          </a:p>
        </p:txBody>
      </p:sp>
      <p:sp>
        <p:nvSpPr>
          <p:cNvPr id="90" name="Shape 90"/>
          <p:cNvSpPr txBox="1">
            <a:spLocks noGrp="1"/>
          </p:cNvSpPr>
          <p:nvPr>
            <p:ph type="title"/>
          </p:nvPr>
        </p:nvSpPr>
        <p:spPr>
          <a:prstGeom prst="rect">
            <a:avLst/>
          </a:prstGeom>
        </p:spPr>
        <p:txBody>
          <a:bodyPr lIns="91425" tIns="91425" rIns="91425" bIns="91425" anchor="b" anchorCtr="0">
            <a:noAutofit/>
          </a:bodyPr>
          <a:lstStyle/>
          <a:p>
            <a:pPr lvl="0" rtl="0">
              <a:buNone/>
            </a:pPr>
            <a:r>
              <a:rPr lang="en" dirty="0" smtClean="0"/>
              <a:t>Enhancing Curriculum</a:t>
            </a:r>
            <a:endParaRPr lang="en" dirty="0"/>
          </a:p>
        </p:txBody>
      </p:sp>
      <p:sp>
        <p:nvSpPr>
          <p:cNvPr id="4" name="TextBox 3"/>
          <p:cNvSpPr txBox="1"/>
          <p:nvPr/>
        </p:nvSpPr>
        <p:spPr>
          <a:xfrm>
            <a:off x="533400" y="4400550"/>
            <a:ext cx="8153400" cy="338554"/>
          </a:xfrm>
          <a:prstGeom prst="rect">
            <a:avLst/>
          </a:prstGeom>
          <a:noFill/>
        </p:spPr>
        <p:txBody>
          <a:bodyPr wrap="square" rtlCol="0">
            <a:spAutoFit/>
          </a:bodyPr>
          <a:lstStyle/>
          <a:p>
            <a:r>
              <a:rPr lang="en-US" sz="800" dirty="0" smtClean="0"/>
              <a:t>Jones, J. B. (2006). The Numbers Are Astounding: The Role of the Media Specialist in DROPOUT PREVENTION. (cover story). </a:t>
            </a:r>
            <a:r>
              <a:rPr lang="en-US" sz="800" i="1" dirty="0" smtClean="0"/>
              <a:t>Library Media Connection</a:t>
            </a:r>
            <a:r>
              <a:rPr lang="en-US" sz="800" dirty="0" smtClean="0"/>
              <a:t>, </a:t>
            </a:r>
            <a:r>
              <a:rPr lang="en-US" sz="800" i="1" dirty="0" smtClean="0"/>
              <a:t>25</a:t>
            </a:r>
            <a:r>
              <a:rPr lang="en-US" sz="800" dirty="0" smtClean="0"/>
              <a:t>(2), 10–13.</a:t>
            </a:r>
          </a:p>
          <a:p>
            <a:r>
              <a:rPr lang="en-US" sz="800" dirty="0" smtClean="0"/>
              <a:t>Jones, J. L. (2009). Dropout Prevention through the School Library: Dispositions, Relationships, and Instructional Practices. </a:t>
            </a:r>
            <a:r>
              <a:rPr lang="en-US" sz="800" i="1" dirty="0" smtClean="0"/>
              <a:t>School Libraries Worldwide</a:t>
            </a:r>
            <a:r>
              <a:rPr lang="en-US" sz="800" dirty="0" smtClean="0"/>
              <a:t>, </a:t>
            </a:r>
            <a:r>
              <a:rPr lang="en-US" sz="800" i="1" dirty="0" smtClean="0"/>
              <a:t>15</a:t>
            </a:r>
            <a:r>
              <a:rPr lang="en-US" sz="800" dirty="0" smtClean="0"/>
              <a:t>(2), 77–90.</a:t>
            </a: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6"/>
        <p:cNvGrpSpPr/>
        <p:nvPr/>
      </p:nvGrpSpPr>
      <p:grpSpPr>
        <a:xfrm>
          <a:off x="0" y="0"/>
          <a:ext cx="0" cy="0"/>
          <a:chOff x="0" y="0"/>
          <a:chExt cx="0" cy="0"/>
        </a:xfrm>
      </p:grpSpPr>
      <p:sp>
        <p:nvSpPr>
          <p:cNvPr id="48" name="Shape 48"/>
          <p:cNvSpPr txBox="1">
            <a:spLocks noGrp="1"/>
          </p:cNvSpPr>
          <p:nvPr>
            <p:ph type="body" idx="1"/>
          </p:nvPr>
        </p:nvSpPr>
        <p:spPr>
          <a:prstGeom prst="rect">
            <a:avLst/>
          </a:prstGeom>
        </p:spPr>
        <p:txBody>
          <a:bodyPr lIns="91425" tIns="91425" rIns="91425" bIns="91425" anchor="t" anchorCtr="0">
            <a:noAutofit/>
          </a:bodyPr>
          <a:lstStyle/>
          <a:p>
            <a:r>
              <a:rPr lang="en-US" dirty="0" smtClean="0"/>
              <a:t>Students who are “at risk” of failing and show signs of being on the verge of withdrawing from school.</a:t>
            </a:r>
            <a:endParaRPr dirty="0"/>
          </a:p>
        </p:txBody>
      </p:sp>
      <p:sp>
        <p:nvSpPr>
          <p:cNvPr id="47" name="Shape 47"/>
          <p:cNvSpPr txBox="1">
            <a:spLocks noGrp="1"/>
          </p:cNvSpPr>
          <p:nvPr>
            <p:ph type="title"/>
          </p:nvPr>
        </p:nvSpPr>
        <p:spPr>
          <a:prstGeom prst="rect">
            <a:avLst/>
          </a:prstGeom>
        </p:spPr>
        <p:txBody>
          <a:bodyPr lIns="91425" tIns="91425" rIns="91425" bIns="91425" anchor="b" anchorCtr="0">
            <a:noAutofit/>
          </a:bodyPr>
          <a:lstStyle/>
          <a:p>
            <a:pPr>
              <a:buNone/>
            </a:pPr>
            <a:r>
              <a:rPr lang="en"/>
              <a:t>At Risk Children</a:t>
            </a:r>
          </a:p>
        </p:txBody>
      </p:sp>
    </p:spTree>
  </p:cSld>
  <p:clrMapOvr>
    <a:masterClrMapping/>
  </p:clrMapOvr>
  <p:transition spd="slow">
    <p:cut/>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Shape 89"/>
          <p:cNvSpPr txBox="1">
            <a:spLocks noGrp="1"/>
          </p:cNvSpPr>
          <p:nvPr>
            <p:ph type="body" idx="1"/>
          </p:nvPr>
        </p:nvSpPr>
        <p:spPr>
          <a:prstGeom prst="rect">
            <a:avLst/>
          </a:prstGeom>
        </p:spPr>
        <p:txBody>
          <a:bodyPr lIns="91425" tIns="91425" rIns="91425" bIns="91425" anchor="t" anchorCtr="0">
            <a:noAutofit/>
          </a:bodyPr>
          <a:lstStyle/>
          <a:p>
            <a:r>
              <a:rPr lang="en" sz="2800" dirty="0" smtClean="0"/>
              <a:t>Leave articles that will help with student life decisions in hard to miss places throughout the school.</a:t>
            </a:r>
          </a:p>
          <a:p>
            <a:r>
              <a:rPr lang="en" sz="2800" dirty="0" smtClean="0"/>
              <a:t>Use real life problems and concerns as a teaching expereince.</a:t>
            </a:r>
          </a:p>
          <a:p>
            <a:r>
              <a:rPr lang="en" sz="2800" dirty="0" smtClean="0"/>
              <a:t>Provide opportunitites for “meaningful participation” </a:t>
            </a:r>
          </a:p>
          <a:p>
            <a:endParaRPr lang="en" sz="2800" dirty="0"/>
          </a:p>
        </p:txBody>
      </p:sp>
      <p:sp>
        <p:nvSpPr>
          <p:cNvPr id="90" name="Shape 90"/>
          <p:cNvSpPr txBox="1">
            <a:spLocks noGrp="1"/>
          </p:cNvSpPr>
          <p:nvPr>
            <p:ph type="title"/>
          </p:nvPr>
        </p:nvSpPr>
        <p:spPr>
          <a:prstGeom prst="rect">
            <a:avLst/>
          </a:prstGeom>
        </p:spPr>
        <p:txBody>
          <a:bodyPr lIns="91425" tIns="91425" rIns="91425" bIns="91425" anchor="b" anchorCtr="0">
            <a:noAutofit/>
          </a:bodyPr>
          <a:lstStyle/>
          <a:p>
            <a:pPr lvl="0" rtl="0">
              <a:buNone/>
            </a:pPr>
            <a:r>
              <a:rPr lang="en" dirty="0" smtClean="0"/>
              <a:t>Enhancing Curriculum</a:t>
            </a:r>
            <a:endParaRPr lang="en" dirty="0"/>
          </a:p>
        </p:txBody>
      </p:sp>
      <p:sp>
        <p:nvSpPr>
          <p:cNvPr id="4" name="TextBox 3"/>
          <p:cNvSpPr txBox="1"/>
          <p:nvPr/>
        </p:nvSpPr>
        <p:spPr>
          <a:xfrm>
            <a:off x="533400" y="4400550"/>
            <a:ext cx="8153400" cy="461665"/>
          </a:xfrm>
          <a:prstGeom prst="rect">
            <a:avLst/>
          </a:prstGeom>
          <a:noFill/>
        </p:spPr>
        <p:txBody>
          <a:bodyPr wrap="square" rtlCol="0">
            <a:spAutoFit/>
          </a:bodyPr>
          <a:lstStyle/>
          <a:p>
            <a:r>
              <a:rPr lang="en-US" sz="800" dirty="0" smtClean="0"/>
              <a:t>Jones, J. B. (2006). The Numbers Are Astounding: The Role of the Media Specialist in DROPOUT PREVENTION. (cover story). </a:t>
            </a:r>
            <a:r>
              <a:rPr lang="en-US" sz="800" i="1" dirty="0" smtClean="0"/>
              <a:t>Library Media Connection</a:t>
            </a:r>
            <a:r>
              <a:rPr lang="en-US" sz="800" dirty="0" smtClean="0"/>
              <a:t>, </a:t>
            </a:r>
            <a:r>
              <a:rPr lang="en-US" sz="800" i="1" dirty="0" smtClean="0"/>
              <a:t>25</a:t>
            </a:r>
            <a:r>
              <a:rPr lang="en-US" sz="800" dirty="0" smtClean="0"/>
              <a:t>(2), 10–13.</a:t>
            </a:r>
          </a:p>
          <a:p>
            <a:r>
              <a:rPr lang="en-US" sz="800" dirty="0" smtClean="0"/>
              <a:t>Jones, J. L. (2009). Dropout Prevention through the School Library: Dispositions, Relationships, and Instructional Practices. </a:t>
            </a:r>
            <a:r>
              <a:rPr lang="en-US" sz="800" i="1" dirty="0" smtClean="0"/>
              <a:t>School Libraries Worldwide</a:t>
            </a:r>
            <a:r>
              <a:rPr lang="en-US" sz="800" dirty="0" smtClean="0"/>
              <a:t>, </a:t>
            </a:r>
            <a:r>
              <a:rPr lang="en-US" sz="800" i="1" dirty="0" smtClean="0"/>
              <a:t>15</a:t>
            </a:r>
            <a:r>
              <a:rPr lang="en-US" sz="800" dirty="0" smtClean="0"/>
              <a:t>(2), 77–90.</a:t>
            </a:r>
          </a:p>
          <a:p>
            <a:endParaRPr lang="en-US" sz="800" dirty="0"/>
          </a:p>
        </p:txBody>
      </p:sp>
    </p:spTree>
  </p:cSld>
  <p:clrMapOvr>
    <a:masterClrMapping/>
  </p:clrMapOvr>
  <p:transition spd="slow">
    <p:cut/>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Shape 89"/>
          <p:cNvSpPr txBox="1">
            <a:spLocks noGrp="1"/>
          </p:cNvSpPr>
          <p:nvPr>
            <p:ph type="body" idx="1"/>
          </p:nvPr>
        </p:nvSpPr>
        <p:spPr>
          <a:prstGeom prst="rect">
            <a:avLst/>
          </a:prstGeom>
        </p:spPr>
        <p:txBody>
          <a:bodyPr lIns="91425" tIns="91425" rIns="91425" bIns="91425" anchor="t" anchorCtr="0">
            <a:noAutofit/>
          </a:bodyPr>
          <a:lstStyle/>
          <a:p>
            <a:r>
              <a:rPr lang="en" sz="2800" dirty="0" smtClean="0"/>
              <a:t>Make the media </a:t>
            </a:r>
            <a:r>
              <a:rPr lang="en" sz="2800" dirty="0" smtClean="0"/>
              <a:t>center/school </a:t>
            </a:r>
            <a:r>
              <a:rPr lang="en" sz="2800" dirty="0" smtClean="0"/>
              <a:t>library an inviting place to students.</a:t>
            </a:r>
          </a:p>
          <a:p>
            <a:r>
              <a:rPr lang="en" sz="2800" dirty="0" smtClean="0"/>
              <a:t>Be inviting to identified “at risk” students and students who have problems fitting in.</a:t>
            </a:r>
          </a:p>
          <a:p>
            <a:r>
              <a:rPr lang="en" sz="2800" dirty="0" smtClean="0"/>
              <a:t>Don’t push kids out of the media </a:t>
            </a:r>
            <a:r>
              <a:rPr lang="en" sz="2800" dirty="0" smtClean="0"/>
              <a:t>room/library</a:t>
            </a:r>
            <a:r>
              <a:rPr lang="en" sz="2800" dirty="0" smtClean="0"/>
              <a:t>.</a:t>
            </a:r>
          </a:p>
          <a:p>
            <a:r>
              <a:rPr lang="en" sz="2800" dirty="0" smtClean="0"/>
              <a:t>Help students build relationships with one another.</a:t>
            </a:r>
            <a:endParaRPr lang="en" sz="2800" dirty="0"/>
          </a:p>
        </p:txBody>
      </p:sp>
      <p:sp>
        <p:nvSpPr>
          <p:cNvPr id="90" name="Shape 90"/>
          <p:cNvSpPr txBox="1">
            <a:spLocks noGrp="1"/>
          </p:cNvSpPr>
          <p:nvPr>
            <p:ph type="title"/>
          </p:nvPr>
        </p:nvSpPr>
        <p:spPr>
          <a:prstGeom prst="rect">
            <a:avLst/>
          </a:prstGeom>
        </p:spPr>
        <p:txBody>
          <a:bodyPr lIns="91425" tIns="91425" rIns="91425" bIns="91425" anchor="b" anchorCtr="0">
            <a:noAutofit/>
          </a:bodyPr>
          <a:lstStyle/>
          <a:p>
            <a:pPr lvl="0" rtl="0">
              <a:buNone/>
            </a:pPr>
            <a:r>
              <a:rPr lang="en" dirty="0" smtClean="0"/>
              <a:t>Relationship Building</a:t>
            </a:r>
            <a:endParaRPr lang="en" dirty="0"/>
          </a:p>
        </p:txBody>
      </p:sp>
      <p:sp>
        <p:nvSpPr>
          <p:cNvPr id="4" name="TextBox 3"/>
          <p:cNvSpPr txBox="1"/>
          <p:nvPr/>
        </p:nvSpPr>
        <p:spPr>
          <a:xfrm>
            <a:off x="533400" y="4400550"/>
            <a:ext cx="8153400" cy="338554"/>
          </a:xfrm>
          <a:prstGeom prst="rect">
            <a:avLst/>
          </a:prstGeom>
          <a:noFill/>
        </p:spPr>
        <p:txBody>
          <a:bodyPr wrap="square" rtlCol="0">
            <a:spAutoFit/>
          </a:bodyPr>
          <a:lstStyle/>
          <a:p>
            <a:r>
              <a:rPr lang="en-US" sz="800" dirty="0" smtClean="0"/>
              <a:t>Jones, J. B. (2006). The Numbers Are Astounding: The Role of the Media Specialist in DROPOUT PREVENTION. (cover story). </a:t>
            </a:r>
            <a:r>
              <a:rPr lang="en-US" sz="800" i="1" dirty="0" smtClean="0"/>
              <a:t>Library Media Connection</a:t>
            </a:r>
            <a:r>
              <a:rPr lang="en-US" sz="800" dirty="0" smtClean="0"/>
              <a:t>, </a:t>
            </a:r>
            <a:r>
              <a:rPr lang="en-US" sz="800" i="1" dirty="0" smtClean="0"/>
              <a:t>25</a:t>
            </a:r>
            <a:r>
              <a:rPr lang="en-US" sz="800" dirty="0" smtClean="0"/>
              <a:t>(2), 10–13.</a:t>
            </a:r>
          </a:p>
          <a:p>
            <a:r>
              <a:rPr lang="en-US" sz="800" dirty="0" smtClean="0"/>
              <a:t>Jones, J. L. (2009). Dropout Prevention through the School Library: Dispositions, Relationships, and Instructional Practices. </a:t>
            </a:r>
            <a:r>
              <a:rPr lang="en-US" sz="800" i="1" dirty="0" smtClean="0"/>
              <a:t>School Libraries Worldwide</a:t>
            </a:r>
            <a:r>
              <a:rPr lang="en-US" sz="800" dirty="0" smtClean="0"/>
              <a:t>, </a:t>
            </a:r>
            <a:r>
              <a:rPr lang="en-US" sz="800" i="1" dirty="0" smtClean="0"/>
              <a:t>15</a:t>
            </a:r>
            <a:r>
              <a:rPr lang="en-US" sz="800" dirty="0" smtClean="0"/>
              <a:t>(2), 77–90.</a:t>
            </a:r>
          </a:p>
        </p:txBody>
      </p:sp>
    </p:spTree>
  </p:cSld>
  <p:clrMapOvr>
    <a:masterClrMapping/>
  </p:clrMapOvr>
  <p:transition spd="slow">
    <p:cut/>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113" name="Shape 113"/>
          <p:cNvSpPr txBox="1">
            <a:spLocks noGrp="1"/>
          </p:cNvSpPr>
          <p:nvPr>
            <p:ph type="body" idx="1"/>
          </p:nvPr>
        </p:nvSpPr>
        <p:spPr>
          <a:prstGeom prst="rect">
            <a:avLst/>
          </a:prstGeom>
        </p:spPr>
        <p:txBody>
          <a:bodyPr lIns="91425" tIns="91425" rIns="91425" bIns="91425" anchor="t" anchorCtr="0">
            <a:noAutofit/>
          </a:bodyPr>
          <a:lstStyle/>
          <a:p>
            <a:r>
              <a:rPr lang="en-US" dirty="0" smtClean="0">
                <a:hlinkClick r:id="rId3"/>
              </a:rPr>
              <a:t>http://www.urban.org/</a:t>
            </a:r>
          </a:p>
          <a:p>
            <a:r>
              <a:rPr lang="en-US" dirty="0" smtClean="0">
                <a:hlinkClick r:id="rId3"/>
              </a:rPr>
              <a:t>http://www.dropoutprevention.org/</a:t>
            </a:r>
            <a:endParaRPr lang="en-US" dirty="0" smtClean="0"/>
          </a:p>
          <a:p>
            <a:r>
              <a:rPr lang="en-US" dirty="0" smtClean="0">
                <a:hlinkClick r:id="rId4"/>
              </a:rPr>
              <a:t>http://www.gatesfoundation.org</a:t>
            </a:r>
            <a:endParaRPr lang="en-US" dirty="0" smtClean="0"/>
          </a:p>
          <a:p>
            <a:r>
              <a:rPr lang="en-US" dirty="0" smtClean="0">
                <a:hlinkClick r:id="rId5"/>
              </a:rPr>
              <a:t>http://www.edtrust.org/</a:t>
            </a:r>
            <a:endParaRPr lang="en-US" dirty="0" smtClean="0"/>
          </a:p>
          <a:p>
            <a:endParaRPr dirty="0"/>
          </a:p>
        </p:txBody>
      </p:sp>
      <p:sp>
        <p:nvSpPr>
          <p:cNvPr id="114" name="Shape 114"/>
          <p:cNvSpPr txBox="1">
            <a:spLocks noGrp="1"/>
          </p:cNvSpPr>
          <p:nvPr>
            <p:ph type="title"/>
          </p:nvPr>
        </p:nvSpPr>
        <p:spPr>
          <a:prstGeom prst="rect">
            <a:avLst/>
          </a:prstGeom>
        </p:spPr>
        <p:txBody>
          <a:bodyPr lIns="91425" tIns="91425" rIns="91425" bIns="91425" anchor="b" anchorCtr="0">
            <a:noAutofit/>
          </a:bodyPr>
          <a:lstStyle/>
          <a:p>
            <a:pPr lvl="0" rtl="0">
              <a:buNone/>
            </a:pPr>
            <a:r>
              <a:rPr lang="en" dirty="0"/>
              <a:t>Librarian </a:t>
            </a:r>
            <a:r>
              <a:rPr lang="en" dirty="0" smtClean="0"/>
              <a:t>resources: websites</a:t>
            </a:r>
            <a:endParaRPr lang="en" dirty="0"/>
          </a:p>
        </p:txBody>
      </p:sp>
    </p:spTree>
  </p:cSld>
  <p:clrMapOvr>
    <a:masterClrMapping/>
  </p:clrMapOvr>
  <p:transition spd="slow">
    <p:cut/>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Librarian resources:</a:t>
            </a:r>
            <a:endParaRPr lang="en-US" dirty="0"/>
          </a:p>
        </p:txBody>
      </p:sp>
      <p:sp>
        <p:nvSpPr>
          <p:cNvPr id="2" name="Text Placeholder 1"/>
          <p:cNvSpPr>
            <a:spLocks noGrp="1"/>
          </p:cNvSpPr>
          <p:nvPr>
            <p:ph sz="half" idx="1"/>
          </p:nvPr>
        </p:nvSpPr>
        <p:spPr/>
        <p:txBody>
          <a:bodyPr>
            <a:normAutofit fontScale="85000" lnSpcReduction="10000"/>
          </a:bodyPr>
          <a:lstStyle/>
          <a:p>
            <a:r>
              <a:rPr lang="en-US" i="1" dirty="0" smtClean="0"/>
              <a:t>Graduation for All: A Practical Guide to Decreasing School Dropout.</a:t>
            </a:r>
          </a:p>
          <a:p>
            <a:pPr lvl="1"/>
            <a:r>
              <a:rPr lang="en-US" dirty="0" smtClean="0"/>
              <a:t>By Camilla A </a:t>
            </a:r>
            <a:r>
              <a:rPr lang="en-US" dirty="0" smtClean="0"/>
              <a:t>Lehr,Ann</a:t>
            </a:r>
            <a:r>
              <a:rPr lang="en-US" dirty="0" smtClean="0"/>
              <a:t> T. Clapper, and Martha </a:t>
            </a:r>
            <a:r>
              <a:rPr lang="en-US" dirty="0" smtClean="0"/>
              <a:t>Thurlow</a:t>
            </a:r>
            <a:endParaRPr lang="en-US" dirty="0" smtClean="0"/>
          </a:p>
          <a:p>
            <a:r>
              <a:rPr lang="en-US" i="1" dirty="0" smtClean="0"/>
              <a:t>Dropouts in America: Confronting the Graduation Rate Crisis. </a:t>
            </a:r>
          </a:p>
          <a:p>
            <a:pPr lvl="1"/>
            <a:r>
              <a:rPr lang="en-US" dirty="0" smtClean="0"/>
              <a:t>Edited by Gary </a:t>
            </a:r>
            <a:r>
              <a:rPr lang="en-US" dirty="0" smtClean="0"/>
              <a:t>Orfield</a:t>
            </a:r>
            <a:endParaRPr lang="en-US" dirty="0" smtClean="0"/>
          </a:p>
        </p:txBody>
      </p:sp>
      <p:pic>
        <p:nvPicPr>
          <p:cNvPr id="5" name="Content Placeholder 4" descr="Graduation for all.png"/>
          <p:cNvPicPr>
            <a:picLocks noGrp="1" noChangeAspect="1"/>
          </p:cNvPicPr>
          <p:nvPr>
            <p:ph sz="half" idx="2"/>
          </p:nvPr>
        </p:nvPicPr>
        <p:blipFill>
          <a:blip r:embed="rId2"/>
          <a:stretch>
            <a:fillRect/>
          </a:stretch>
        </p:blipFill>
        <p:spPr>
          <a:xfrm>
            <a:off x="5867400" y="895350"/>
            <a:ext cx="1356419" cy="1752600"/>
          </a:xfrm>
        </p:spPr>
      </p:pic>
      <p:pic>
        <p:nvPicPr>
          <p:cNvPr id="6" name="Picture 5" descr="dropout crisis.jpg"/>
          <p:cNvPicPr>
            <a:picLocks noChangeAspect="1"/>
          </p:cNvPicPr>
          <p:nvPr/>
        </p:nvPicPr>
        <p:blipFill>
          <a:blip r:embed="rId3"/>
          <a:stretch>
            <a:fillRect/>
          </a:stretch>
        </p:blipFill>
        <p:spPr>
          <a:xfrm>
            <a:off x="5867400" y="2724150"/>
            <a:ext cx="1219200" cy="1828800"/>
          </a:xfrm>
          <a:prstGeom prst="rect">
            <a:avLst/>
          </a:prstGeom>
        </p:spPr>
      </p:pic>
      <p:sp>
        <p:nvSpPr>
          <p:cNvPr id="7" name="TextBox 6"/>
          <p:cNvSpPr txBox="1"/>
          <p:nvPr/>
        </p:nvSpPr>
        <p:spPr>
          <a:xfrm>
            <a:off x="533400" y="4705350"/>
            <a:ext cx="7010400" cy="215444"/>
          </a:xfrm>
          <a:prstGeom prst="rect">
            <a:avLst/>
          </a:prstGeom>
          <a:noFill/>
        </p:spPr>
        <p:txBody>
          <a:bodyPr wrap="square" rtlCol="0">
            <a:spAutoFit/>
          </a:bodyPr>
          <a:lstStyle/>
          <a:p>
            <a:r>
              <a:rPr lang="en-US" sz="800" dirty="0" smtClean="0"/>
              <a:t>Image source: http://www.amazon.com/</a:t>
            </a:r>
            <a:endParaRPr lang="en-US" sz="8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Librarian resources:</a:t>
            </a:r>
            <a:endParaRPr lang="en-US" dirty="0"/>
          </a:p>
        </p:txBody>
      </p:sp>
      <p:sp>
        <p:nvSpPr>
          <p:cNvPr id="2" name="Text Placeholder 1"/>
          <p:cNvSpPr>
            <a:spLocks noGrp="1"/>
          </p:cNvSpPr>
          <p:nvPr>
            <p:ph sz="half" idx="1"/>
          </p:nvPr>
        </p:nvSpPr>
        <p:spPr/>
        <p:txBody>
          <a:bodyPr>
            <a:normAutofit fontScale="92500" lnSpcReduction="10000"/>
          </a:bodyPr>
          <a:lstStyle/>
          <a:p>
            <a:r>
              <a:rPr lang="en-US" i="1" dirty="0" smtClean="0"/>
              <a:t>Best Practices to Help At-Risk Learners </a:t>
            </a:r>
          </a:p>
          <a:p>
            <a:pPr lvl="1"/>
            <a:r>
              <a:rPr lang="en-US" dirty="0" smtClean="0"/>
              <a:t>Franklin P. </a:t>
            </a:r>
            <a:r>
              <a:rPr lang="en-US" dirty="0" smtClean="0"/>
              <a:t>Schargel</a:t>
            </a:r>
            <a:endParaRPr lang="en-US" dirty="0" smtClean="0"/>
          </a:p>
          <a:p>
            <a:r>
              <a:rPr lang="en-US" i="1" dirty="0" smtClean="0"/>
              <a:t>Helping Students Graduate: A Strategic Approach to Dropout Prevention. </a:t>
            </a:r>
            <a:endParaRPr lang="en-US" dirty="0" smtClean="0"/>
          </a:p>
          <a:p>
            <a:pPr lvl="1"/>
            <a:r>
              <a:rPr lang="en-US" dirty="0" smtClean="0"/>
              <a:t>Jay </a:t>
            </a:r>
            <a:r>
              <a:rPr lang="en-US" dirty="0" smtClean="0"/>
              <a:t>Smink</a:t>
            </a:r>
            <a:r>
              <a:rPr lang="en-US" dirty="0" smtClean="0"/>
              <a:t> and Franklin P. </a:t>
            </a:r>
            <a:r>
              <a:rPr lang="en-US" dirty="0" smtClean="0"/>
              <a:t>Schargel</a:t>
            </a:r>
            <a:endParaRPr lang="en-US" dirty="0" smtClean="0"/>
          </a:p>
        </p:txBody>
      </p:sp>
      <p:pic>
        <p:nvPicPr>
          <p:cNvPr id="7" name="Picture 6" descr="helping students.jpg"/>
          <p:cNvPicPr>
            <a:picLocks noChangeAspect="1"/>
          </p:cNvPicPr>
          <p:nvPr/>
        </p:nvPicPr>
        <p:blipFill>
          <a:blip r:embed="rId2"/>
          <a:stretch>
            <a:fillRect/>
          </a:stretch>
        </p:blipFill>
        <p:spPr>
          <a:xfrm>
            <a:off x="5867400" y="2724150"/>
            <a:ext cx="1314918" cy="1952625"/>
          </a:xfrm>
          <a:prstGeom prst="rect">
            <a:avLst/>
          </a:prstGeom>
        </p:spPr>
      </p:pic>
      <p:pic>
        <p:nvPicPr>
          <p:cNvPr id="9" name="Content Placeholder 8" descr="best practices.jpg"/>
          <p:cNvPicPr>
            <a:picLocks noGrp="1" noChangeAspect="1"/>
          </p:cNvPicPr>
          <p:nvPr>
            <p:ph sz="half" idx="2"/>
          </p:nvPr>
        </p:nvPicPr>
        <p:blipFill>
          <a:blip r:embed="rId3"/>
          <a:stretch>
            <a:fillRect/>
          </a:stretch>
        </p:blipFill>
        <p:spPr>
          <a:xfrm>
            <a:off x="5867400" y="895350"/>
            <a:ext cx="1360226" cy="1752600"/>
          </a:xfrm>
        </p:spPr>
      </p:pic>
      <p:sp>
        <p:nvSpPr>
          <p:cNvPr id="6" name="TextBox 5"/>
          <p:cNvSpPr txBox="1"/>
          <p:nvPr/>
        </p:nvSpPr>
        <p:spPr>
          <a:xfrm>
            <a:off x="457200" y="4781550"/>
            <a:ext cx="7391400" cy="215444"/>
          </a:xfrm>
          <a:prstGeom prst="rect">
            <a:avLst/>
          </a:prstGeom>
          <a:noFill/>
        </p:spPr>
        <p:txBody>
          <a:bodyPr wrap="square" rtlCol="0">
            <a:spAutoFit/>
          </a:bodyPr>
          <a:lstStyle/>
          <a:p>
            <a:r>
              <a:rPr lang="en-US" sz="800" dirty="0" smtClean="0"/>
              <a:t>Image source: http://www.amazon.com/</a:t>
            </a:r>
            <a:endParaRPr lang="en-US" sz="8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US" dirty="0" smtClean="0">
                <a:hlinkClick r:id="rId2"/>
              </a:rPr>
              <a:t>http://www.dropoutprevention.org/publications/all-publications-by-title</a:t>
            </a:r>
            <a:endParaRPr lang="en-US" dirty="0"/>
          </a:p>
        </p:txBody>
      </p:sp>
      <p:sp>
        <p:nvSpPr>
          <p:cNvPr id="3" name="Title 2"/>
          <p:cNvSpPr>
            <a:spLocks noGrp="1"/>
          </p:cNvSpPr>
          <p:nvPr>
            <p:ph type="title"/>
          </p:nvPr>
        </p:nvSpPr>
        <p:spPr/>
        <p:txBody>
          <a:bodyPr/>
          <a:lstStyle/>
          <a:p>
            <a:r>
              <a:rPr lang="en-US" dirty="0" smtClean="0"/>
              <a:t>Librarian Resources: Books</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noAutofit/>
          </a:bodyPr>
          <a:lstStyle/>
          <a:p>
            <a:r>
              <a:rPr lang="en-US" sz="900" dirty="0" smtClean="0"/>
              <a:t>Amazon.com: Online Shopping for Electronics, Apparel, Computers, Books, DVDs &amp; more. (</a:t>
            </a:r>
            <a:r>
              <a:rPr lang="en-US" sz="900" dirty="0" smtClean="0"/>
              <a:t>n.d</a:t>
            </a:r>
            <a:r>
              <a:rPr lang="en-US" sz="900" dirty="0" smtClean="0"/>
              <a:t>.). Retrieved February 25, 2014, from http://www.amazon.com/</a:t>
            </a:r>
          </a:p>
          <a:p>
            <a:r>
              <a:rPr lang="en-US" sz="900" dirty="0" smtClean="0"/>
              <a:t>Digest of Education Statistics, 2013. (</a:t>
            </a:r>
            <a:r>
              <a:rPr lang="en-US" sz="900" dirty="0" smtClean="0"/>
              <a:t>n.d</a:t>
            </a:r>
            <a:r>
              <a:rPr lang="en-US" sz="900" dirty="0" smtClean="0"/>
              <a:t>.). Retrieved February 25, 2014, from https://nces.ed.gov/programs/digest/d13/tables/dt13_219.70.asp</a:t>
            </a:r>
          </a:p>
          <a:p>
            <a:r>
              <a:rPr lang="en-US" sz="900" dirty="0" smtClean="0"/>
              <a:t>Dropout - Definition and More from the Free Merriam-Webster Dictionary. (</a:t>
            </a:r>
            <a:r>
              <a:rPr lang="en-US" sz="900" dirty="0" smtClean="0"/>
              <a:t>n.d</a:t>
            </a:r>
            <a:r>
              <a:rPr lang="en-US" sz="900" dirty="0" smtClean="0"/>
              <a:t>.). Retrieved February 25, 2014, from http://</a:t>
            </a:r>
            <a:r>
              <a:rPr lang="en-US" sz="900" dirty="0" smtClean="0"/>
              <a:t>www.merriam-webster.com/dictionary/dropout</a:t>
            </a:r>
          </a:p>
          <a:p>
            <a:r>
              <a:rPr lang="en-US" sz="900" dirty="0" smtClean="0"/>
              <a:t>Effective Strategies for Dropout Prevention | National Dropout Prevention Center/Network. (</a:t>
            </a:r>
            <a:r>
              <a:rPr lang="en-US" sz="900" dirty="0" smtClean="0"/>
              <a:t>n.d</a:t>
            </a:r>
            <a:r>
              <a:rPr lang="en-US" sz="900" dirty="0" smtClean="0"/>
              <a:t>.). Retrieved February 25, 2014, from http://</a:t>
            </a:r>
            <a:r>
              <a:rPr lang="en-US" sz="900" dirty="0" smtClean="0"/>
              <a:t>www.dropoutprevention.org/effective-strategies</a:t>
            </a:r>
            <a:endParaRPr lang="en-US" sz="900" dirty="0" smtClean="0"/>
          </a:p>
          <a:p>
            <a:r>
              <a:rPr lang="en-US" sz="900" dirty="0" smtClean="0"/>
              <a:t>ERIC </a:t>
            </a:r>
            <a:r>
              <a:rPr lang="en-US" sz="900" dirty="0" smtClean="0"/>
              <a:t>- Why Students Drop Out, Educational Leadership, 2007-Apr. (</a:t>
            </a:r>
            <a:r>
              <a:rPr lang="en-US" sz="900" dirty="0" smtClean="0"/>
              <a:t>n.d</a:t>
            </a:r>
            <a:r>
              <a:rPr lang="en-US" sz="900" dirty="0" smtClean="0"/>
              <a:t>.). Retrieved February 22, 2014, from http://eric.ed.gov/?id=EJ766421</a:t>
            </a:r>
          </a:p>
          <a:p>
            <a:r>
              <a:rPr lang="en-US" sz="900" dirty="0" smtClean="0"/>
              <a:t>INFOGRAPHIC: America’s School Dropout Epidemic By The Numbers. (1920a, October 3). </a:t>
            </a:r>
            <a:r>
              <a:rPr lang="en-US" sz="900" i="1" dirty="0" smtClean="0"/>
              <a:t>Huffington Post</a:t>
            </a:r>
            <a:r>
              <a:rPr lang="en-US" sz="900" dirty="0" smtClean="0"/>
              <a:t>. Retrieved February 22, 2014, from http://www.huffingtonpost.com/2013/10/03/sundance-infographic-americas-school_n_4032373.html</a:t>
            </a:r>
          </a:p>
          <a:p>
            <a:r>
              <a:rPr lang="en-US" sz="900" dirty="0" smtClean="0"/>
              <a:t>Jones, J. B. (2006). The Numbers Are Astounding: The Role of the Media Specialist in DROPOUT PREVENTION. (cover story). </a:t>
            </a:r>
            <a:r>
              <a:rPr lang="en-US" sz="900" i="1" dirty="0" smtClean="0"/>
              <a:t>Library Media Connection</a:t>
            </a:r>
            <a:r>
              <a:rPr lang="en-US" sz="900" dirty="0" smtClean="0"/>
              <a:t>, </a:t>
            </a:r>
            <a:r>
              <a:rPr lang="en-US" sz="900" i="1" dirty="0" smtClean="0"/>
              <a:t>25</a:t>
            </a:r>
            <a:r>
              <a:rPr lang="en-US" sz="900" dirty="0" smtClean="0"/>
              <a:t>(2), 10–13.</a:t>
            </a:r>
          </a:p>
          <a:p>
            <a:r>
              <a:rPr lang="en-US" sz="900" dirty="0" smtClean="0"/>
              <a:t>Jones, J. L. (2009a). Dropout Prevention through the School Library: Dispositions, Relationships, and Instructional Practices. </a:t>
            </a:r>
            <a:r>
              <a:rPr lang="en-US" sz="900" i="1" dirty="0" smtClean="0"/>
              <a:t>School Libraries Worldwide</a:t>
            </a:r>
            <a:r>
              <a:rPr lang="en-US" sz="900" dirty="0" smtClean="0"/>
              <a:t>, </a:t>
            </a:r>
            <a:r>
              <a:rPr lang="en-US" sz="900" i="1" dirty="0" smtClean="0"/>
              <a:t>15</a:t>
            </a:r>
            <a:r>
              <a:rPr lang="en-US" sz="900" dirty="0" smtClean="0"/>
              <a:t>(2), 77–90. 46794405.pdf. (</a:t>
            </a:r>
            <a:r>
              <a:rPr lang="en-US" sz="900" dirty="0" smtClean="0"/>
              <a:t>n.d</a:t>
            </a:r>
            <a:r>
              <a:rPr lang="en-US" sz="900" dirty="0" smtClean="0"/>
              <a:t>.). Retrieved from http://content.ebscohost.com.ezproxy.dom.edu/pdf23_24/pdf/2009/D79/01Jul09/46794405.pdf?T=P&amp;P=AN&amp;K=46794405&amp;S=R&amp;D=lih&amp;EbscoContent=dGJyMMvl7ESeqLI4xNvgOLCmr0yeprRSs6e4SLKWxWXS&amp;ContentCustomer=dGJyMPGusU60pq9LuePfgeyx44Dt6fIA</a:t>
            </a:r>
          </a:p>
          <a:p>
            <a:r>
              <a:rPr lang="en-US" sz="900" dirty="0" smtClean="0"/>
              <a:t>National Dropout Prevention Center/Network |. (</a:t>
            </a:r>
            <a:r>
              <a:rPr lang="en-US" sz="900" dirty="0" smtClean="0"/>
              <a:t>n.d</a:t>
            </a:r>
            <a:r>
              <a:rPr lang="en-US" sz="900" dirty="0" smtClean="0"/>
              <a:t>.). Retrieved February 25, 2014, from http://www.dropoutprevention.org</a:t>
            </a:r>
            <a:r>
              <a:rPr lang="en-US" sz="900" dirty="0" smtClean="0"/>
              <a:t>/</a:t>
            </a:r>
            <a:endParaRPr lang="en-US" sz="900" dirty="0" smtClean="0"/>
          </a:p>
          <a:p>
            <a:r>
              <a:rPr lang="en-US" sz="900" dirty="0" smtClean="0"/>
              <a:t>New </a:t>
            </a:r>
            <a:r>
              <a:rPr lang="en-US" sz="900" dirty="0" smtClean="0"/>
              <a:t>Report Illuminates America’s “Silent” Dropout Epidemic– Bill &amp; Melinda Gates Foundation - Bill &amp; Melinda Gates Foundation. (</a:t>
            </a:r>
            <a:r>
              <a:rPr lang="en-US" sz="900" dirty="0" smtClean="0"/>
              <a:t>n.d.</a:t>
            </a:r>
            <a:r>
              <a:rPr lang="en-US" sz="900" dirty="0" smtClean="0"/>
              <a:t>-b). Retrieved February 24, 2014, from http://www.gatesfoundation.org/Media-Center/Press-Releases/2006/03/Americas-Silent-Dropout-Epidemic</a:t>
            </a:r>
          </a:p>
          <a:p>
            <a:r>
              <a:rPr lang="en-US" sz="900" dirty="0" smtClean="0"/>
              <a:t>Wilson, S. J., Tanner-Smith, E. E., </a:t>
            </a:r>
            <a:r>
              <a:rPr lang="en-US" sz="900" dirty="0" smtClean="0"/>
              <a:t>Lipsey</a:t>
            </a:r>
            <a:r>
              <a:rPr lang="en-US" sz="900" dirty="0" smtClean="0"/>
              <a:t>, M. W., </a:t>
            </a:r>
            <a:r>
              <a:rPr lang="en-US" sz="900" dirty="0" smtClean="0"/>
              <a:t>Steinka</a:t>
            </a:r>
            <a:r>
              <a:rPr lang="en-US" sz="900" dirty="0" smtClean="0"/>
              <a:t>-Fry, K., Morrison, J., &amp; Campbell Collaboration. (2011). </a:t>
            </a:r>
            <a:r>
              <a:rPr lang="en-US" sz="900" i="1" dirty="0" smtClean="0"/>
              <a:t>Dropout Prevention and Intervention Programs: Effects on School Completion and Dropout among School-Aged Children and Youth. Campbell Systematic Reviews. 2011:8</a:t>
            </a:r>
            <a:r>
              <a:rPr lang="en-US" sz="900" dirty="0" smtClean="0"/>
              <a:t>. Campbell Collaboration.</a:t>
            </a:r>
          </a:p>
          <a:p>
            <a:endParaRPr lang="en-US" sz="900" dirty="0" smtClean="0"/>
          </a:p>
          <a:p>
            <a:endParaRPr lang="en-US" sz="900" dirty="0"/>
          </a:p>
        </p:txBody>
      </p:sp>
      <p:sp>
        <p:nvSpPr>
          <p:cNvPr id="3" name="Title 2"/>
          <p:cNvSpPr>
            <a:spLocks noGrp="1"/>
          </p:cNvSpPr>
          <p:nvPr>
            <p:ph type="title"/>
          </p:nvPr>
        </p:nvSpPr>
        <p:spPr/>
        <p:txBody>
          <a:bodyPr/>
          <a:lstStyle/>
          <a:p>
            <a:r>
              <a:rPr lang="en-US" dirty="0" smtClean="0"/>
              <a:t>References Page</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2"/>
        <p:cNvGrpSpPr/>
        <p:nvPr/>
      </p:nvGrpSpPr>
      <p:grpSpPr>
        <a:xfrm>
          <a:off x="0" y="0"/>
          <a:ext cx="0" cy="0"/>
          <a:chOff x="0" y="0"/>
          <a:chExt cx="0" cy="0"/>
        </a:xfrm>
      </p:grpSpPr>
      <p:sp>
        <p:nvSpPr>
          <p:cNvPr id="53" name="Shape 53"/>
          <p:cNvSpPr txBox="1">
            <a:spLocks noGrp="1"/>
          </p:cNvSpPr>
          <p:nvPr>
            <p:ph type="body" idx="1"/>
          </p:nvPr>
        </p:nvSpPr>
        <p:spPr>
          <a:prstGeom prst="rect">
            <a:avLst/>
          </a:prstGeom>
        </p:spPr>
        <p:txBody>
          <a:bodyPr lIns="91425" tIns="91425" rIns="91425" bIns="91425" anchor="t" anchorCtr="0">
            <a:noAutofit/>
          </a:bodyPr>
          <a:lstStyle/>
          <a:p>
            <a:r>
              <a:rPr lang="en-US" dirty="0" smtClean="0"/>
              <a:t> a person who stops going to a school, college, etc., before finishing</a:t>
            </a:r>
          </a:p>
          <a:p>
            <a:r>
              <a:rPr lang="en-US" dirty="0" smtClean="0"/>
              <a:t>a person who stops being involved in society because he or she does not believe in its rules, customs, and values</a:t>
            </a:r>
          </a:p>
          <a:p>
            <a:endParaRPr dirty="0"/>
          </a:p>
        </p:txBody>
      </p:sp>
      <p:sp>
        <p:nvSpPr>
          <p:cNvPr id="54" name="Shape 54"/>
          <p:cNvSpPr txBox="1">
            <a:spLocks noGrp="1"/>
          </p:cNvSpPr>
          <p:nvPr>
            <p:ph type="title"/>
          </p:nvPr>
        </p:nvSpPr>
        <p:spPr>
          <a:prstGeom prst="rect">
            <a:avLst/>
          </a:prstGeom>
        </p:spPr>
        <p:txBody>
          <a:bodyPr lIns="91425" tIns="91425" rIns="91425" bIns="91425" anchor="b" anchorCtr="0">
            <a:noAutofit/>
          </a:bodyPr>
          <a:lstStyle/>
          <a:p>
            <a:pPr>
              <a:buNone/>
            </a:pPr>
            <a:r>
              <a:rPr lang="en" dirty="0" smtClean="0"/>
              <a:t>Dropout</a:t>
            </a:r>
            <a:endParaRPr lang="en" dirty="0"/>
          </a:p>
        </p:txBody>
      </p:sp>
      <p:sp>
        <p:nvSpPr>
          <p:cNvPr id="4" name="TextBox 3"/>
          <p:cNvSpPr txBox="1"/>
          <p:nvPr/>
        </p:nvSpPr>
        <p:spPr>
          <a:xfrm>
            <a:off x="838200" y="4705350"/>
            <a:ext cx="7772400" cy="338554"/>
          </a:xfrm>
          <a:prstGeom prst="rect">
            <a:avLst/>
          </a:prstGeom>
          <a:noFill/>
        </p:spPr>
        <p:txBody>
          <a:bodyPr wrap="square" rtlCol="0">
            <a:spAutoFit/>
          </a:bodyPr>
          <a:lstStyle/>
          <a:p>
            <a:r>
              <a:rPr lang="en-US" sz="800" dirty="0" smtClean="0"/>
              <a:t>Dropout - Definition and More from the Free Merriam-Webster Dictionary. (</a:t>
            </a:r>
            <a:r>
              <a:rPr lang="en-US" sz="800" dirty="0" smtClean="0"/>
              <a:t>n.d</a:t>
            </a:r>
            <a:r>
              <a:rPr lang="en-US" sz="800" dirty="0" smtClean="0"/>
              <a:t>.). Retrieved February 25, 2014, from http://www.merriam-webster.com/dictionary/dropout</a:t>
            </a:r>
          </a:p>
          <a:p>
            <a:endParaRPr lang="en-US" sz="800" dirty="0"/>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normAutofit fontScale="62500" lnSpcReduction="20000"/>
          </a:bodyPr>
          <a:lstStyle/>
          <a:p>
            <a:r>
              <a:rPr lang="en-US" dirty="0" smtClean="0"/>
              <a:t>“Two-thirds…said they would have worked harder to graduate if their schools had demanded more of them and provided the necessary academic and personal supports to help them succeed.” </a:t>
            </a:r>
          </a:p>
          <a:p>
            <a:pPr lvl="1"/>
            <a:r>
              <a:rPr lang="en-US" dirty="0" smtClean="0"/>
              <a:t>“‘There wasn’t anybody to keep me there,’ said a young man from Philadelphia, who had dreams of going to college, dropped out of high school with just one year to go, regrets the decision, and is now unemployed.”</a:t>
            </a:r>
          </a:p>
          <a:p>
            <a:r>
              <a:rPr lang="en-US" dirty="0" smtClean="0"/>
              <a:t>“As [students] grew older, there was more freedom and other distractions to draw them away from school. 62% reported they had grades of C’s or better when they left school and 70% were confident they could have met their school’s graduation requirements. More than half (58%) dropped out with just two years or less to complete high school, and 74% would have stayed in school if they had to do it over again.”</a:t>
            </a:r>
          </a:p>
        </p:txBody>
      </p:sp>
      <p:sp>
        <p:nvSpPr>
          <p:cNvPr id="3" name="Title 2"/>
          <p:cNvSpPr>
            <a:spLocks noGrp="1"/>
          </p:cNvSpPr>
          <p:nvPr>
            <p:ph type="title"/>
          </p:nvPr>
        </p:nvSpPr>
        <p:spPr/>
        <p:txBody>
          <a:bodyPr>
            <a:normAutofit fontScale="90000"/>
          </a:bodyPr>
          <a:lstStyle/>
          <a:p>
            <a:r>
              <a:rPr lang="en-US" dirty="0" smtClean="0"/>
              <a:t>What the kids have to Say About Dropping Out</a:t>
            </a:r>
            <a:endParaRPr lang="en-US" dirty="0"/>
          </a:p>
        </p:txBody>
      </p:sp>
      <p:sp>
        <p:nvSpPr>
          <p:cNvPr id="4" name="TextBox 3"/>
          <p:cNvSpPr txBox="1"/>
          <p:nvPr/>
        </p:nvSpPr>
        <p:spPr>
          <a:xfrm>
            <a:off x="838200" y="4705350"/>
            <a:ext cx="7772400" cy="338554"/>
          </a:xfrm>
          <a:prstGeom prst="rect">
            <a:avLst/>
          </a:prstGeom>
          <a:noFill/>
        </p:spPr>
        <p:txBody>
          <a:bodyPr wrap="square" rtlCol="0">
            <a:spAutoFit/>
          </a:bodyPr>
          <a:lstStyle/>
          <a:p>
            <a:r>
              <a:rPr lang="en-US" sz="800" dirty="0" smtClean="0"/>
              <a:t>New Report Illuminates America’s “Silent” Dropout Epidemic– Bill &amp; Melinda Gates Foundation - Bill &amp; Melinda Gates Foundation. (</a:t>
            </a:r>
            <a:r>
              <a:rPr lang="en-US" sz="800" dirty="0" smtClean="0"/>
              <a:t>n.d.</a:t>
            </a:r>
            <a:r>
              <a:rPr lang="en-US" sz="800" dirty="0" smtClean="0"/>
              <a:t>-b). Retrieved February 24, 2014, from http://www.gatesfoundation.org/Media-Center/Press-Releases/2006/03/Americas-Silent-Dropout-Epidemic</a:t>
            </a:r>
            <a:endParaRPr lang="en-US" sz="8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sp>
        <p:nvSpPr>
          <p:cNvPr id="60" name="Shape 60"/>
          <p:cNvSpPr txBox="1">
            <a:spLocks noGrp="1"/>
          </p:cNvSpPr>
          <p:nvPr>
            <p:ph type="title"/>
          </p:nvPr>
        </p:nvSpPr>
        <p:spPr>
          <a:prstGeom prst="rect">
            <a:avLst/>
          </a:prstGeom>
        </p:spPr>
        <p:txBody>
          <a:bodyPr lIns="91425" tIns="91425" rIns="91425" bIns="91425" anchor="b" anchorCtr="0">
            <a:noAutofit/>
          </a:bodyPr>
          <a:lstStyle/>
          <a:p>
            <a:pPr>
              <a:buNone/>
            </a:pPr>
            <a:r>
              <a:rPr lang="en"/>
              <a:t>Dropout Statistics</a:t>
            </a:r>
          </a:p>
        </p:txBody>
      </p:sp>
      <p:sp>
        <p:nvSpPr>
          <p:cNvPr id="59" name="Shape 59"/>
          <p:cNvSpPr txBox="1">
            <a:spLocks noGrp="1"/>
          </p:cNvSpPr>
          <p:nvPr>
            <p:ph idx="1"/>
          </p:nvPr>
        </p:nvSpPr>
        <p:spPr>
          <a:prstGeom prst="rect">
            <a:avLst/>
          </a:prstGeom>
        </p:spPr>
        <p:txBody>
          <a:bodyPr lIns="91425" tIns="91425" rIns="91425" bIns="91425" anchor="t" anchorCtr="0">
            <a:noAutofit/>
          </a:bodyPr>
          <a:lstStyle/>
          <a:p>
            <a:r>
              <a:rPr lang="en" dirty="0"/>
              <a:t>NCES Study on public High school public dropouts for 2012</a:t>
            </a:r>
          </a:p>
          <a:p>
            <a:pPr lvl="1"/>
            <a:r>
              <a:rPr lang="en" dirty="0" smtClean="0"/>
              <a:t>6.6</a:t>
            </a:r>
            <a:r>
              <a:rPr lang="en" dirty="0"/>
              <a:t>% All </a:t>
            </a:r>
            <a:r>
              <a:rPr lang="en" dirty="0" smtClean="0"/>
              <a:t>Races</a:t>
            </a:r>
            <a:endParaRPr lang="en" dirty="0"/>
          </a:p>
          <a:p>
            <a:pPr lvl="1"/>
            <a:r>
              <a:rPr lang="en" dirty="0" smtClean="0"/>
              <a:t>4.3</a:t>
            </a:r>
            <a:r>
              <a:rPr lang="en" dirty="0"/>
              <a:t>% Whites</a:t>
            </a:r>
          </a:p>
          <a:p>
            <a:pPr lvl="1"/>
            <a:r>
              <a:rPr lang="en" dirty="0" smtClean="0"/>
              <a:t>7.5</a:t>
            </a:r>
            <a:r>
              <a:rPr lang="en" dirty="0"/>
              <a:t>% Blacks</a:t>
            </a:r>
          </a:p>
          <a:p>
            <a:pPr lvl="1"/>
            <a:r>
              <a:rPr lang="en" dirty="0" smtClean="0"/>
              <a:t>12.7</a:t>
            </a:r>
            <a:r>
              <a:rPr lang="en" dirty="0"/>
              <a:t>% Hispanics	</a:t>
            </a:r>
          </a:p>
        </p:txBody>
      </p:sp>
      <p:sp>
        <p:nvSpPr>
          <p:cNvPr id="4" name="TextBox 3"/>
          <p:cNvSpPr txBox="1"/>
          <p:nvPr/>
        </p:nvSpPr>
        <p:spPr>
          <a:xfrm>
            <a:off x="914400" y="4400550"/>
            <a:ext cx="7620000" cy="215444"/>
          </a:xfrm>
          <a:prstGeom prst="rect">
            <a:avLst/>
          </a:prstGeom>
          <a:noFill/>
        </p:spPr>
        <p:txBody>
          <a:bodyPr wrap="square" rtlCol="0">
            <a:spAutoFit/>
          </a:bodyPr>
          <a:lstStyle/>
          <a:p>
            <a:r>
              <a:rPr lang="en-US" sz="800" dirty="0" smtClean="0"/>
              <a:t>Digest of Education Statistics, 2013. (</a:t>
            </a:r>
            <a:r>
              <a:rPr lang="en-US" sz="800" dirty="0" smtClean="0"/>
              <a:t>n.d</a:t>
            </a:r>
            <a:r>
              <a:rPr lang="en-US" sz="800" dirty="0" smtClean="0"/>
              <a:t>.). Retrieved February 25, 2014, from https://nces.ed.gov/programs/digest/d13/tables/dt13_219.70.asp</a:t>
            </a:r>
            <a:endParaRPr lang="en-US" sz="800" dirty="0"/>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Dropout Statistics</a:t>
            </a:r>
            <a:endParaRPr lang="en-US" dirty="0"/>
          </a:p>
        </p:txBody>
      </p:sp>
      <p:sp>
        <p:nvSpPr>
          <p:cNvPr id="3" name="Content Placeholder 2"/>
          <p:cNvSpPr>
            <a:spLocks noGrp="1"/>
          </p:cNvSpPr>
          <p:nvPr>
            <p:ph sz="half" idx="1"/>
          </p:nvPr>
        </p:nvSpPr>
        <p:spPr/>
        <p:txBody>
          <a:bodyPr/>
          <a:lstStyle/>
          <a:p>
            <a:r>
              <a:rPr lang="en-US" dirty="0" smtClean="0"/>
              <a:t>Males</a:t>
            </a:r>
          </a:p>
          <a:p>
            <a:pPr lvl="1"/>
            <a:r>
              <a:rPr lang="en-US" dirty="0" smtClean="0"/>
              <a:t>7.3%  All Races</a:t>
            </a:r>
          </a:p>
          <a:p>
            <a:pPr lvl="1"/>
            <a:r>
              <a:rPr lang="en-US" dirty="0" smtClean="0"/>
              <a:t>4.8% Whites</a:t>
            </a:r>
          </a:p>
          <a:p>
            <a:pPr lvl="1"/>
            <a:r>
              <a:rPr lang="en-US" dirty="0" smtClean="0"/>
              <a:t>8.1% Blacks</a:t>
            </a:r>
          </a:p>
          <a:p>
            <a:pPr lvl="1"/>
            <a:r>
              <a:rPr lang="en-US" dirty="0" smtClean="0"/>
              <a:t>13.9% Hispanics</a:t>
            </a:r>
          </a:p>
          <a:p>
            <a:pPr lvl="1"/>
            <a:endParaRPr lang="en-US" dirty="0" smtClean="0"/>
          </a:p>
        </p:txBody>
      </p:sp>
      <p:sp>
        <p:nvSpPr>
          <p:cNvPr id="4" name="Content Placeholder 3"/>
          <p:cNvSpPr>
            <a:spLocks noGrp="1"/>
          </p:cNvSpPr>
          <p:nvPr>
            <p:ph sz="half" idx="2"/>
          </p:nvPr>
        </p:nvSpPr>
        <p:spPr/>
        <p:txBody>
          <a:bodyPr/>
          <a:lstStyle/>
          <a:p>
            <a:r>
              <a:rPr lang="en-US" dirty="0" smtClean="0"/>
              <a:t>Females</a:t>
            </a:r>
          </a:p>
          <a:p>
            <a:pPr lvl="1"/>
            <a:r>
              <a:rPr lang="en-US" dirty="0" smtClean="0"/>
              <a:t>5.9% All Races</a:t>
            </a:r>
          </a:p>
          <a:p>
            <a:pPr lvl="1"/>
            <a:r>
              <a:rPr lang="en-US" dirty="0" smtClean="0"/>
              <a:t>3.8% Whites</a:t>
            </a:r>
          </a:p>
          <a:p>
            <a:pPr lvl="1"/>
            <a:r>
              <a:rPr lang="en-US" dirty="0" smtClean="0"/>
              <a:t>7.0% Blacks</a:t>
            </a:r>
          </a:p>
          <a:p>
            <a:pPr lvl="1"/>
            <a:r>
              <a:rPr lang="en-US" dirty="0" smtClean="0"/>
              <a:t>11.3% Hispanics</a:t>
            </a:r>
            <a:endParaRPr lang="en-US" dirty="0"/>
          </a:p>
        </p:txBody>
      </p:sp>
      <p:sp>
        <p:nvSpPr>
          <p:cNvPr id="5" name="TextBox 4"/>
          <p:cNvSpPr txBox="1"/>
          <p:nvPr/>
        </p:nvSpPr>
        <p:spPr>
          <a:xfrm>
            <a:off x="838200" y="4476750"/>
            <a:ext cx="7467600" cy="215444"/>
          </a:xfrm>
          <a:prstGeom prst="rect">
            <a:avLst/>
          </a:prstGeom>
          <a:noFill/>
        </p:spPr>
        <p:txBody>
          <a:bodyPr wrap="square" rtlCol="0">
            <a:spAutoFit/>
          </a:bodyPr>
          <a:lstStyle/>
          <a:p>
            <a:r>
              <a:rPr lang="en-US" sz="800" dirty="0" smtClean="0"/>
              <a:t>Digest of Education Statistics, 2013. (</a:t>
            </a:r>
            <a:r>
              <a:rPr lang="en-US" sz="800" dirty="0" smtClean="0"/>
              <a:t>n.d</a:t>
            </a:r>
            <a:r>
              <a:rPr lang="en-US" sz="800" dirty="0" smtClean="0"/>
              <a:t>.). Retrieved February 25, 2014, from https://nces.ed.gov/programs/digest/d13/tables/dt13_219.70.asp</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sp>
        <p:nvSpPr>
          <p:cNvPr id="59" name="Shape 59"/>
          <p:cNvSpPr txBox="1">
            <a:spLocks noGrp="1"/>
          </p:cNvSpPr>
          <p:nvPr>
            <p:ph type="body" idx="1"/>
          </p:nvPr>
        </p:nvSpPr>
        <p:spPr/>
        <p:txBody>
          <a:bodyPr/>
          <a:lstStyle/>
          <a:p>
            <a:r>
              <a:rPr lang="en-US" dirty="0" smtClean="0"/>
              <a:t>2007 Article</a:t>
            </a:r>
          </a:p>
          <a:p>
            <a:pPr lvl="1"/>
            <a:r>
              <a:rPr lang="en-US" dirty="0" smtClean="0"/>
              <a:t>“In general, males are more likely to be dropouts than females (9.8% vs. 7.7%), but teenage pregnancy and parenthood are particularly strong risk factors for young women, especially in the United States”</a:t>
            </a:r>
          </a:p>
          <a:p>
            <a:pPr lvl="2"/>
            <a:r>
              <a:rPr lang="en-US" dirty="0" smtClean="0"/>
              <a:t>Half of female dropouts receive their GED by 22.</a:t>
            </a:r>
            <a:endParaRPr lang="en" dirty="0"/>
          </a:p>
        </p:txBody>
      </p:sp>
      <p:sp>
        <p:nvSpPr>
          <p:cNvPr id="60" name="Shape 60"/>
          <p:cNvSpPr txBox="1">
            <a:spLocks noGrp="1"/>
          </p:cNvSpPr>
          <p:nvPr>
            <p:ph type="title"/>
          </p:nvPr>
        </p:nvSpPr>
        <p:spPr/>
        <p:txBody>
          <a:bodyPr/>
          <a:lstStyle/>
          <a:p>
            <a:r>
              <a:rPr lang="en" smtClean="0"/>
              <a:t>Dropout Statistics</a:t>
            </a:r>
            <a:endParaRPr lang="en"/>
          </a:p>
        </p:txBody>
      </p:sp>
      <p:sp>
        <p:nvSpPr>
          <p:cNvPr id="4" name="TextBox 3"/>
          <p:cNvSpPr txBox="1"/>
          <p:nvPr/>
        </p:nvSpPr>
        <p:spPr>
          <a:xfrm>
            <a:off x="914400" y="4400550"/>
            <a:ext cx="7620000" cy="338554"/>
          </a:xfrm>
          <a:prstGeom prst="rect">
            <a:avLst/>
          </a:prstGeom>
          <a:noFill/>
        </p:spPr>
        <p:txBody>
          <a:bodyPr wrap="square" rtlCol="0">
            <a:spAutoFit/>
          </a:bodyPr>
          <a:lstStyle/>
          <a:p>
            <a:r>
              <a:rPr lang="en-US" sz="800" dirty="0" smtClean="0"/>
              <a:t>Wilson, S. J., Tanner-Smith, E. E., </a:t>
            </a:r>
            <a:r>
              <a:rPr lang="en-US" sz="800" dirty="0" smtClean="0"/>
              <a:t>Lipsey</a:t>
            </a:r>
            <a:r>
              <a:rPr lang="en-US" sz="800" dirty="0" smtClean="0"/>
              <a:t>, M. W., </a:t>
            </a:r>
            <a:r>
              <a:rPr lang="en-US" sz="800" dirty="0" smtClean="0"/>
              <a:t>Steinka</a:t>
            </a:r>
            <a:r>
              <a:rPr lang="en-US" sz="800" dirty="0" smtClean="0"/>
              <a:t>-Fry, K., Morrison, J., &amp; Campbell Collaboration. (2011). </a:t>
            </a:r>
            <a:r>
              <a:rPr lang="en-US" sz="800" i="1" dirty="0" smtClean="0"/>
              <a:t>Dropout Prevention and Intervention Programs: Effects on School Completion and Dropout among School-Aged Children and Youth. Campbell Systematic Reviews. 2011:8</a:t>
            </a:r>
            <a:r>
              <a:rPr lang="en-US" sz="800" dirty="0" smtClean="0"/>
              <a:t>. Campbell Collaboration.</a:t>
            </a:r>
            <a:endParaRPr lang="en-US" sz="800" dirty="0"/>
          </a:p>
        </p:txBody>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sp>
        <p:nvSpPr>
          <p:cNvPr id="71" name="Shape 71"/>
          <p:cNvSpPr txBox="1">
            <a:spLocks noGrp="1"/>
          </p:cNvSpPr>
          <p:nvPr>
            <p:ph type="body" idx="1"/>
          </p:nvPr>
        </p:nvSpPr>
        <p:spPr>
          <a:prstGeom prst="rect">
            <a:avLst/>
          </a:prstGeom>
        </p:spPr>
        <p:txBody>
          <a:bodyPr lIns="91425" tIns="91425" rIns="91425" bIns="91425" anchor="t" anchorCtr="0">
            <a:noAutofit/>
          </a:bodyPr>
          <a:lstStyle/>
          <a:p>
            <a:r>
              <a:rPr lang="en" dirty="0"/>
              <a:t>2007 </a:t>
            </a:r>
            <a:r>
              <a:rPr lang="en" dirty="0" smtClean="0"/>
              <a:t>Study: Five </a:t>
            </a:r>
            <a:r>
              <a:rPr lang="en" dirty="0"/>
              <a:t>major reasons </a:t>
            </a:r>
            <a:r>
              <a:rPr lang="en" dirty="0" smtClean="0"/>
              <a:t>identified</a:t>
            </a:r>
          </a:p>
          <a:p>
            <a:pPr lvl="1"/>
            <a:r>
              <a:rPr lang="en" sz="2000" dirty="0" smtClean="0"/>
              <a:t>47%</a:t>
            </a:r>
            <a:r>
              <a:rPr lang="en" dirty="0" smtClean="0"/>
              <a:t> </a:t>
            </a:r>
            <a:r>
              <a:rPr lang="en" sz="2000" dirty="0" smtClean="0"/>
              <a:t>Bored with school. </a:t>
            </a:r>
          </a:p>
          <a:p>
            <a:pPr lvl="1"/>
            <a:r>
              <a:rPr lang="en" sz="2000" dirty="0" smtClean="0"/>
              <a:t>43% Too many missed days to catch up with work</a:t>
            </a:r>
          </a:p>
          <a:p>
            <a:pPr lvl="1"/>
            <a:r>
              <a:rPr lang="en" sz="2000" dirty="0" smtClean="0"/>
              <a:t>42</a:t>
            </a:r>
            <a:r>
              <a:rPr lang="en" sz="2000" dirty="0"/>
              <a:t>% spend a lot of time with other at risk children </a:t>
            </a:r>
            <a:endParaRPr lang="en" sz="2000" dirty="0" smtClean="0"/>
          </a:p>
          <a:p>
            <a:pPr lvl="1"/>
            <a:r>
              <a:rPr lang="en" sz="2000" dirty="0" smtClean="0"/>
              <a:t>38</a:t>
            </a:r>
            <a:r>
              <a:rPr lang="en" sz="2000" dirty="0"/>
              <a:t>% Too much autonomy in their </a:t>
            </a:r>
            <a:r>
              <a:rPr lang="en" sz="2000" dirty="0" smtClean="0"/>
              <a:t>lives</a:t>
            </a:r>
          </a:p>
          <a:p>
            <a:pPr lvl="1"/>
            <a:r>
              <a:rPr lang="en" sz="2000" dirty="0" smtClean="0"/>
              <a:t>35</a:t>
            </a:r>
            <a:r>
              <a:rPr lang="en" sz="2000" dirty="0"/>
              <a:t>% Were </a:t>
            </a:r>
            <a:r>
              <a:rPr lang="en" sz="2000" dirty="0" smtClean="0"/>
              <a:t>already failing</a:t>
            </a:r>
            <a:r>
              <a:rPr lang="en" sz="2000" dirty="0" smtClean="0"/>
              <a:t>.</a:t>
            </a:r>
            <a:endParaRPr lang="en" sz="2000" dirty="0"/>
          </a:p>
        </p:txBody>
      </p:sp>
      <p:sp>
        <p:nvSpPr>
          <p:cNvPr id="72" name="Shape 72"/>
          <p:cNvSpPr txBox="1">
            <a:spLocks noGrp="1"/>
          </p:cNvSpPr>
          <p:nvPr>
            <p:ph type="title"/>
          </p:nvPr>
        </p:nvSpPr>
        <p:spPr>
          <a:prstGeom prst="rect">
            <a:avLst/>
          </a:prstGeom>
        </p:spPr>
        <p:txBody>
          <a:bodyPr lIns="91425" tIns="91425" rIns="91425" bIns="91425" anchor="b" anchorCtr="0">
            <a:noAutofit/>
          </a:bodyPr>
          <a:lstStyle/>
          <a:p>
            <a:pPr>
              <a:buNone/>
            </a:pPr>
            <a:r>
              <a:rPr lang="en" dirty="0"/>
              <a:t>Why </a:t>
            </a:r>
            <a:r>
              <a:rPr lang="en" dirty="0" smtClean="0"/>
              <a:t>Students </a:t>
            </a:r>
            <a:r>
              <a:rPr lang="en" dirty="0"/>
              <a:t>Drop Out</a:t>
            </a:r>
          </a:p>
        </p:txBody>
      </p:sp>
      <p:sp>
        <p:nvSpPr>
          <p:cNvPr id="4" name="TextBox 3"/>
          <p:cNvSpPr txBox="1"/>
          <p:nvPr/>
        </p:nvSpPr>
        <p:spPr>
          <a:xfrm>
            <a:off x="838200" y="4835723"/>
            <a:ext cx="7467600" cy="338554"/>
          </a:xfrm>
          <a:prstGeom prst="rect">
            <a:avLst/>
          </a:prstGeom>
          <a:noFill/>
        </p:spPr>
        <p:txBody>
          <a:bodyPr wrap="square" rtlCol="0">
            <a:spAutoFit/>
          </a:bodyPr>
          <a:lstStyle/>
          <a:p>
            <a:r>
              <a:rPr lang="en-US" sz="800" dirty="0" smtClean="0"/>
              <a:t>ERIC - Why Students Drop Out, Educational Leadership, 2007-Apr. (</a:t>
            </a:r>
            <a:r>
              <a:rPr lang="en-US" sz="800" dirty="0" smtClean="0"/>
              <a:t>n.d</a:t>
            </a:r>
            <a:r>
              <a:rPr lang="en-US" sz="800" dirty="0" smtClean="0"/>
              <a:t>.). Retrieved February 22, 2014, from http://eric.ed.gov/?id=EJ766421</a:t>
            </a:r>
          </a:p>
          <a:p>
            <a:endParaRPr lang="en-US" sz="800" dirty="0"/>
          </a:p>
        </p:txBody>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sp>
        <p:nvSpPr>
          <p:cNvPr id="77" name="Shape 77"/>
          <p:cNvSpPr txBox="1">
            <a:spLocks noGrp="1"/>
          </p:cNvSpPr>
          <p:nvPr>
            <p:ph type="body" idx="1"/>
          </p:nvPr>
        </p:nvSpPr>
        <p:spPr>
          <a:prstGeom prst="rect">
            <a:avLst/>
          </a:prstGeom>
        </p:spPr>
        <p:txBody>
          <a:bodyPr lIns="91425" tIns="91425" rIns="91425" bIns="91425" anchor="t" anchorCtr="0">
            <a:noAutofit/>
          </a:bodyPr>
          <a:lstStyle/>
          <a:p>
            <a:r>
              <a:rPr lang="en-US" dirty="0" smtClean="0"/>
              <a:t>Pregnancy</a:t>
            </a:r>
          </a:p>
          <a:p>
            <a:r>
              <a:rPr lang="en-US" dirty="0" smtClean="0"/>
              <a:t>Work becomes a priority</a:t>
            </a:r>
          </a:p>
          <a:p>
            <a:r>
              <a:rPr lang="en-US" dirty="0" smtClean="0"/>
              <a:t>Unsafe environment</a:t>
            </a:r>
          </a:p>
          <a:p>
            <a:r>
              <a:rPr lang="en-US" dirty="0" smtClean="0"/>
              <a:t>Trouble fitting in.</a:t>
            </a:r>
          </a:p>
        </p:txBody>
      </p:sp>
      <p:sp>
        <p:nvSpPr>
          <p:cNvPr id="78" name="Shape 78"/>
          <p:cNvSpPr txBox="1">
            <a:spLocks noGrp="1"/>
          </p:cNvSpPr>
          <p:nvPr>
            <p:ph type="title"/>
          </p:nvPr>
        </p:nvSpPr>
        <p:spPr>
          <a:prstGeom prst="rect">
            <a:avLst/>
          </a:prstGeom>
        </p:spPr>
        <p:txBody>
          <a:bodyPr lIns="91425" tIns="91425" rIns="91425" bIns="91425" anchor="b" anchorCtr="0">
            <a:noAutofit/>
          </a:bodyPr>
          <a:lstStyle/>
          <a:p>
            <a:pPr>
              <a:buNone/>
            </a:pPr>
            <a:r>
              <a:rPr lang="en" sz="3600" dirty="0" smtClean="0"/>
              <a:t>Other Reasons Why Students </a:t>
            </a:r>
            <a:r>
              <a:rPr lang="en" sz="3600" dirty="0"/>
              <a:t>Drop </a:t>
            </a:r>
            <a:r>
              <a:rPr lang="en" sz="3600" dirty="0" smtClean="0"/>
              <a:t>Out</a:t>
            </a:r>
            <a:endParaRPr lang="en" sz="3600" dirty="0"/>
          </a:p>
        </p:txBody>
      </p:sp>
      <p:sp>
        <p:nvSpPr>
          <p:cNvPr id="4" name="TextBox 3"/>
          <p:cNvSpPr txBox="1"/>
          <p:nvPr/>
        </p:nvSpPr>
        <p:spPr>
          <a:xfrm>
            <a:off x="609600" y="4066282"/>
            <a:ext cx="7848600" cy="1077218"/>
          </a:xfrm>
          <a:prstGeom prst="rect">
            <a:avLst/>
          </a:prstGeom>
          <a:noFill/>
        </p:spPr>
        <p:txBody>
          <a:bodyPr wrap="square" rtlCol="0">
            <a:spAutoFit/>
          </a:bodyPr>
          <a:lstStyle/>
          <a:p>
            <a:r>
              <a:rPr lang="en-US" sz="800" dirty="0" smtClean="0"/>
              <a:t>INFOGRAPHIC: America’s School Dropout Epidemic By The Numbers. (1920a, October 3). </a:t>
            </a:r>
            <a:r>
              <a:rPr lang="en-US" sz="800" i="1" dirty="0" smtClean="0"/>
              <a:t>Huffington Post</a:t>
            </a:r>
            <a:r>
              <a:rPr lang="en-US" sz="800" dirty="0" smtClean="0"/>
              <a:t>. Retrieved February 22, 2014, from http://www.huffingtonpost.com/2013/10/03/sundance-infographic-americas-school_n_4032373.html</a:t>
            </a:r>
          </a:p>
          <a:p>
            <a:r>
              <a:rPr lang="en-US" sz="800" dirty="0" smtClean="0"/>
              <a:t>Jones, J. B. (2006). The Numbers Are Astounding: The Role of the Media Specialist in DROPOUT PREVENTION. (cover story). </a:t>
            </a:r>
            <a:r>
              <a:rPr lang="en-US" sz="800" i="1" dirty="0" smtClean="0"/>
              <a:t>Library Media Connection</a:t>
            </a:r>
            <a:r>
              <a:rPr lang="en-US" sz="800" dirty="0" smtClean="0"/>
              <a:t>, </a:t>
            </a:r>
            <a:r>
              <a:rPr lang="en-US" sz="800" i="1" dirty="0" smtClean="0"/>
              <a:t>25</a:t>
            </a:r>
            <a:r>
              <a:rPr lang="en-US" sz="800" dirty="0" smtClean="0"/>
              <a:t>(2), 10–13.</a:t>
            </a:r>
          </a:p>
          <a:p>
            <a:r>
              <a:rPr lang="en-US" sz="800" dirty="0" smtClean="0"/>
              <a:t>Jones, J. L. (2009a). Dropout Prevention through the School Library: Dispositions, Relationships, and Instructional Practices. </a:t>
            </a:r>
            <a:r>
              <a:rPr lang="en-US" sz="800" i="1" dirty="0" smtClean="0"/>
              <a:t>School Libraries Worldwide</a:t>
            </a:r>
            <a:r>
              <a:rPr lang="en-US" sz="800" dirty="0" smtClean="0"/>
              <a:t>, </a:t>
            </a:r>
            <a:r>
              <a:rPr lang="en-US" sz="800" i="1" dirty="0" smtClean="0"/>
              <a:t>15</a:t>
            </a:r>
            <a:r>
              <a:rPr lang="en-US" sz="800" dirty="0" smtClean="0"/>
              <a:t>(2), 77–90.</a:t>
            </a:r>
          </a:p>
          <a:p>
            <a:r>
              <a:rPr lang="en-US" sz="800" dirty="0" smtClean="0"/>
              <a:t>Wilson, S. J., Tanner-Smith, E. E., </a:t>
            </a:r>
            <a:r>
              <a:rPr lang="en-US" sz="800" dirty="0" smtClean="0"/>
              <a:t>Lipsey</a:t>
            </a:r>
            <a:r>
              <a:rPr lang="en-US" sz="800" dirty="0" smtClean="0"/>
              <a:t>, M. W., </a:t>
            </a:r>
            <a:r>
              <a:rPr lang="en-US" sz="800" dirty="0" smtClean="0"/>
              <a:t>Steinka</a:t>
            </a:r>
            <a:r>
              <a:rPr lang="en-US" sz="800" dirty="0" smtClean="0"/>
              <a:t>-Fry, K., Morrison, J., &amp; Campbell Collaboration. (2011). </a:t>
            </a:r>
            <a:r>
              <a:rPr lang="en-US" sz="800" i="1" dirty="0" smtClean="0"/>
              <a:t>Dropout Prevention and Intervention Programs: Effects on School Completion and Dropout among School-Aged Children and Youth. Campbell Systematic Reviews. 2011:8</a:t>
            </a:r>
            <a:r>
              <a:rPr lang="en-US" sz="800" dirty="0" smtClean="0"/>
              <a:t>. Campbell Collaboration.</a:t>
            </a:r>
          </a:p>
          <a:p>
            <a:endParaRPr lang="en-US" sz="800" dirty="0" smtClean="0"/>
          </a:p>
          <a:p>
            <a:endParaRPr lang="en-US" sz="800" dirty="0"/>
          </a:p>
        </p:txBody>
      </p:sp>
    </p:spTree>
  </p:cSld>
  <p:clrMapOvr>
    <a:masterClrMapping/>
  </p:clrMapOvr>
  <p:transition spd="slow">
    <p:cut/>
  </p:transition>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562</TotalTime>
  <Words>2747</Words>
  <Application>Microsoft Office PowerPoint</Application>
  <PresentationFormat>On-screen Show (16:9)</PresentationFormat>
  <Paragraphs>180</Paragraphs>
  <Slides>26</Slides>
  <Notes>13</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Trek</vt:lpstr>
      <vt:lpstr>School Dropout Prevention</vt:lpstr>
      <vt:lpstr>At Risk Children</vt:lpstr>
      <vt:lpstr>Dropout</vt:lpstr>
      <vt:lpstr>What the kids have to Say About Dropping Out</vt:lpstr>
      <vt:lpstr>Dropout Statistics</vt:lpstr>
      <vt:lpstr>Dropout Statistics</vt:lpstr>
      <vt:lpstr>Dropout Statistics</vt:lpstr>
      <vt:lpstr>Why Students Drop Out</vt:lpstr>
      <vt:lpstr>Other Reasons Why Students Drop Out</vt:lpstr>
      <vt:lpstr>Students most at risk</vt:lpstr>
      <vt:lpstr>Student Disengagement</vt:lpstr>
      <vt:lpstr>What is dropout prevention?</vt:lpstr>
      <vt:lpstr>Dropout Prevention Strategies</vt:lpstr>
      <vt:lpstr>Dropout Prevention Strategies</vt:lpstr>
      <vt:lpstr>Dropout Prevention Strategies</vt:lpstr>
      <vt:lpstr>Dropout Prevention Strategies</vt:lpstr>
      <vt:lpstr>School Librarian Role</vt:lpstr>
      <vt:lpstr>School Librarian Role</vt:lpstr>
      <vt:lpstr>Enhancing Curriculum</vt:lpstr>
      <vt:lpstr>Enhancing Curriculum</vt:lpstr>
      <vt:lpstr>Relationship Building</vt:lpstr>
      <vt:lpstr>Librarian resources: websites</vt:lpstr>
      <vt:lpstr>Librarian resources:</vt:lpstr>
      <vt:lpstr>Librarian resources:</vt:lpstr>
      <vt:lpstr>Librarian Resources: Books</vt:lpstr>
      <vt:lpstr>References Page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School Dropout Prevention</dc:title>
  <cp:lastModifiedBy>Christian</cp:lastModifiedBy>
  <cp:revision>87</cp:revision>
  <dcterms:modified xsi:type="dcterms:W3CDTF">2014-02-25T21:15:48Z</dcterms:modified>
</cp:coreProperties>
</file>